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0" r:id="rId4"/>
    <p:sldId id="259" r:id="rId5"/>
  </p:sldIdLst>
  <p:sldSz cx="12192000" cy="6858000"/>
  <p:notesSz cx="6950075"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4" autoAdjust="0"/>
    <p:restoredTop sz="94660"/>
  </p:normalViewPr>
  <p:slideViewPr>
    <p:cSldViewPr snapToGrid="0">
      <p:cViewPr varScale="1">
        <p:scale>
          <a:sx n="85" d="100"/>
          <a:sy n="85" d="100"/>
        </p:scale>
        <p:origin x="36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Vsram\Desktop\FDF\Comit&#233;%20Cerezas\Observatorio%20Cerezas\Cerezas%20Tablas%20por%20semana%20-%2022-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L" sz="1800" b="0" i="0" baseline="0">
                <a:effectLst/>
              </a:rPr>
              <a:t>Eventos térmicos semana 52</a:t>
            </a:r>
            <a:endParaRPr lang="es-CL">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manualLayout>
          <c:layoutTarget val="inner"/>
          <c:xMode val="edge"/>
          <c:yMode val="edge"/>
          <c:x val="0.15705336832895886"/>
          <c:y val="0.24525481189851273"/>
          <c:w val="0.81239107611548556"/>
          <c:h val="0.54975247885680956"/>
        </c:manualLayout>
      </c:layout>
      <c:barChart>
        <c:barDir val="col"/>
        <c:grouping val="clustered"/>
        <c:varyColors val="0"/>
        <c:ser>
          <c:idx val="0"/>
          <c:order val="0"/>
          <c:tx>
            <c:strRef>
              <c:f>Eventos!$BI$2</c:f>
              <c:strCache>
                <c:ptCount val="1"/>
                <c:pt idx="0">
                  <c:v>22/23</c:v>
                </c:pt>
              </c:strCache>
            </c:strRef>
          </c:tx>
          <c:spPr>
            <a:solidFill>
              <a:schemeClr val="accent1"/>
            </a:solidFill>
            <a:ln>
              <a:noFill/>
            </a:ln>
            <a:effectLst/>
          </c:spPr>
          <c:invertIfNegative val="0"/>
          <c:cat>
            <c:numRef>
              <c:f>Eventos!$BH$3:$BH$22</c:f>
              <c:numCache>
                <c:formatCode>General</c:formatCode>
                <c:ptCount val="2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numCache>
            </c:numRef>
          </c:cat>
          <c:val>
            <c:numRef>
              <c:f>Eventos!$BI$3:$BI$22</c:f>
              <c:numCache>
                <c:formatCode>0.00</c:formatCode>
                <c:ptCount val="20"/>
                <c:pt idx="0">
                  <c:v>2</c:v>
                </c:pt>
                <c:pt idx="1">
                  <c:v>0</c:v>
                </c:pt>
                <c:pt idx="2">
                  <c:v>0</c:v>
                </c:pt>
                <c:pt idx="3">
                  <c:v>0</c:v>
                </c:pt>
                <c:pt idx="4">
                  <c:v>0</c:v>
                </c:pt>
                <c:pt idx="5">
                  <c:v>3</c:v>
                </c:pt>
                <c:pt idx="6">
                  <c:v>1</c:v>
                </c:pt>
                <c:pt idx="7">
                  <c:v>2</c:v>
                </c:pt>
                <c:pt idx="8">
                  <c:v>2</c:v>
                </c:pt>
                <c:pt idx="9">
                  <c:v>2</c:v>
                </c:pt>
                <c:pt idx="10">
                  <c:v>3</c:v>
                </c:pt>
                <c:pt idx="11">
                  <c:v>1</c:v>
                </c:pt>
                <c:pt idx="12">
                  <c:v>1</c:v>
                </c:pt>
                <c:pt idx="13">
                  <c:v>1</c:v>
                </c:pt>
                <c:pt idx="14">
                  <c:v>1.6666666666666667</c:v>
                </c:pt>
                <c:pt idx="15">
                  <c:v>1</c:v>
                </c:pt>
                <c:pt idx="16">
                  <c:v>1</c:v>
                </c:pt>
                <c:pt idx="17">
                  <c:v>3</c:v>
                </c:pt>
                <c:pt idx="18">
                  <c:v>1</c:v>
                </c:pt>
                <c:pt idx="19">
                  <c:v>3</c:v>
                </c:pt>
              </c:numCache>
            </c:numRef>
          </c:val>
          <c:extLst xmlns:c16r2="http://schemas.microsoft.com/office/drawing/2015/06/chart">
            <c:ext xmlns:c16="http://schemas.microsoft.com/office/drawing/2014/chart" uri="{C3380CC4-5D6E-409C-BE32-E72D297353CC}">
              <c16:uniqueId val="{00000000-D1A5-4D0C-8F50-16A91C8AAC74}"/>
            </c:ext>
          </c:extLst>
        </c:ser>
        <c:ser>
          <c:idx val="1"/>
          <c:order val="1"/>
          <c:tx>
            <c:strRef>
              <c:f>Eventos!$BJ$2</c:f>
              <c:strCache>
                <c:ptCount val="1"/>
                <c:pt idx="0">
                  <c:v>21/22</c:v>
                </c:pt>
              </c:strCache>
            </c:strRef>
          </c:tx>
          <c:spPr>
            <a:solidFill>
              <a:schemeClr val="accent2"/>
            </a:solidFill>
            <a:ln>
              <a:noFill/>
            </a:ln>
            <a:effectLst/>
          </c:spPr>
          <c:invertIfNegative val="0"/>
          <c:cat>
            <c:numRef>
              <c:f>Eventos!$BH$3:$BH$22</c:f>
              <c:numCache>
                <c:formatCode>General</c:formatCode>
                <c:ptCount val="2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numCache>
            </c:numRef>
          </c:cat>
          <c:val>
            <c:numRef>
              <c:f>Eventos!$BJ$3:$BJ$22</c:f>
              <c:numCache>
                <c:formatCode>0.00</c:formatCode>
                <c:ptCount val="20"/>
                <c:pt idx="0">
                  <c:v>1.6666666666666667</c:v>
                </c:pt>
                <c:pt idx="1">
                  <c:v>0</c:v>
                </c:pt>
                <c:pt idx="2">
                  <c:v>0</c:v>
                </c:pt>
                <c:pt idx="3">
                  <c:v>0</c:v>
                </c:pt>
                <c:pt idx="4">
                  <c:v>0</c:v>
                </c:pt>
                <c:pt idx="5">
                  <c:v>4</c:v>
                </c:pt>
                <c:pt idx="6">
                  <c:v>0</c:v>
                </c:pt>
                <c:pt idx="7">
                  <c:v>1</c:v>
                </c:pt>
                <c:pt idx="8">
                  <c:v>1</c:v>
                </c:pt>
                <c:pt idx="9">
                  <c:v>1</c:v>
                </c:pt>
                <c:pt idx="10">
                  <c:v>2</c:v>
                </c:pt>
                <c:pt idx="11">
                  <c:v>2</c:v>
                </c:pt>
                <c:pt idx="12">
                  <c:v>1</c:v>
                </c:pt>
                <c:pt idx="13">
                  <c:v>2</c:v>
                </c:pt>
                <c:pt idx="14">
                  <c:v>1</c:v>
                </c:pt>
                <c:pt idx="15">
                  <c:v>2</c:v>
                </c:pt>
                <c:pt idx="16">
                  <c:v>1</c:v>
                </c:pt>
                <c:pt idx="17">
                  <c:v>1</c:v>
                </c:pt>
                <c:pt idx="18">
                  <c:v>1</c:v>
                </c:pt>
                <c:pt idx="19">
                  <c:v>1</c:v>
                </c:pt>
              </c:numCache>
            </c:numRef>
          </c:val>
          <c:extLst xmlns:c16r2="http://schemas.microsoft.com/office/drawing/2015/06/chart">
            <c:ext xmlns:c16="http://schemas.microsoft.com/office/drawing/2014/chart" uri="{C3380CC4-5D6E-409C-BE32-E72D297353CC}">
              <c16:uniqueId val="{00000001-D1A5-4D0C-8F50-16A91C8AAC74}"/>
            </c:ext>
          </c:extLst>
        </c:ser>
        <c:dLbls>
          <c:showLegendKey val="0"/>
          <c:showVal val="0"/>
          <c:showCatName val="0"/>
          <c:showSerName val="0"/>
          <c:showPercent val="0"/>
          <c:showBubbleSize val="0"/>
        </c:dLbls>
        <c:gapWidth val="219"/>
        <c:overlap val="-27"/>
        <c:axId val="308701840"/>
        <c:axId val="308701056"/>
      </c:barChart>
      <c:catAx>
        <c:axId val="3087018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CL"/>
                  <a:t>Zona de observación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L"/>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308701056"/>
        <c:crosses val="autoZero"/>
        <c:auto val="1"/>
        <c:lblAlgn val="ctr"/>
        <c:lblOffset val="100"/>
        <c:noMultiLvlLbl val="0"/>
      </c:catAx>
      <c:valAx>
        <c:axId val="308701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CL"/>
                  <a:t>Días (N° Eventos térmicos)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L"/>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308701840"/>
        <c:crosses val="autoZero"/>
        <c:crossBetween val="between"/>
        <c:majorUnit val="1"/>
      </c:valAx>
      <c:spPr>
        <a:noFill/>
        <a:ln>
          <a:noFill/>
        </a:ln>
        <a:effectLst/>
      </c:spPr>
    </c:plotArea>
    <c:legend>
      <c:legendPos val="b"/>
      <c:layout>
        <c:manualLayout>
          <c:xMode val="edge"/>
          <c:yMode val="edge"/>
          <c:x val="0.39466141732283466"/>
          <c:y val="0.13020778652668413"/>
          <c:w val="0.2106771653543307"/>
          <c:h val="7.812554680664918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solidFill>
        <a:schemeClr val="accent1"/>
      </a:solidFill>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43C475E5-94D9-4519-A79B-0309A0637E88}" type="datetimeFigureOut">
              <a:rPr lang="es-CL" smtClean="0"/>
              <a:t>24-01-2023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1904455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43C475E5-94D9-4519-A79B-0309A0637E88}" type="datetimeFigureOut">
              <a:rPr lang="es-CL" smtClean="0"/>
              <a:t>24-01-2023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254729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899"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199"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43C475E5-94D9-4519-A79B-0309A0637E88}" type="datetimeFigureOut">
              <a:rPr lang="es-CL" smtClean="0"/>
              <a:t>24-01-2023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156661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43C475E5-94D9-4519-A79B-0309A0637E88}" type="datetimeFigureOut">
              <a:rPr lang="es-CL" smtClean="0"/>
              <a:t>24-01-2023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1885298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2"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3C475E5-94D9-4519-A79B-0309A0637E88}" type="datetimeFigureOut">
              <a:rPr lang="es-CL" smtClean="0"/>
              <a:t>24-01-2023</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391800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1"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1"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43C475E5-94D9-4519-A79B-0309A0637E88}" type="datetimeFigureOut">
              <a:rPr lang="es-CL" smtClean="0"/>
              <a:t>24-01-2023</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815487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9"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9" y="2505076"/>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2" y="2505076"/>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43C475E5-94D9-4519-A79B-0309A0637E88}" type="datetimeFigureOut">
              <a:rPr lang="es-CL" smtClean="0"/>
              <a:t>24-01-2023</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4203610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43C475E5-94D9-4519-A79B-0309A0637E88}" type="datetimeFigureOut">
              <a:rPr lang="es-CL" smtClean="0"/>
              <a:t>24-01-2023</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262154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3C475E5-94D9-4519-A79B-0309A0637E88}" type="datetimeFigureOut">
              <a:rPr lang="es-CL" smtClean="0"/>
              <a:t>24-01-2023</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2813610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3C475E5-94D9-4519-A79B-0309A0637E88}" type="datetimeFigureOut">
              <a:rPr lang="es-CL" smtClean="0"/>
              <a:t>24-01-2023</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160375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CL"/>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3C475E5-94D9-4519-A79B-0309A0637E88}" type="datetimeFigureOut">
              <a:rPr lang="es-CL" smtClean="0"/>
              <a:t>24-01-2023</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2F018D51-776D-408E-9B2B-F98862B9A20F}" type="slidenum">
              <a:rPr lang="es-CL" smtClean="0"/>
              <a:t>‹Nº›</a:t>
            </a:fld>
            <a:endParaRPr lang="es-CL"/>
          </a:p>
        </p:txBody>
      </p:sp>
    </p:spTree>
    <p:extLst>
      <p:ext uri="{BB962C8B-B14F-4D97-AF65-F5344CB8AC3E}">
        <p14:creationId xmlns:p14="http://schemas.microsoft.com/office/powerpoint/2010/main" val="2587521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C475E5-94D9-4519-A79B-0309A0637E88}" type="datetimeFigureOut">
              <a:rPr lang="es-CL" smtClean="0"/>
              <a:t>24-01-2023</a:t>
            </a:fld>
            <a:endParaRPr lang="es-CL"/>
          </a:p>
        </p:txBody>
      </p:sp>
      <p:sp>
        <p:nvSpPr>
          <p:cNvPr id="5" name="Marcador de pie de página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18D51-776D-408E-9B2B-F98862B9A20F}" type="slidenum">
              <a:rPr lang="es-CL" smtClean="0"/>
              <a:t>‹Nº›</a:t>
            </a:fld>
            <a:endParaRPr lang="es-CL"/>
          </a:p>
        </p:txBody>
      </p:sp>
    </p:spTree>
    <p:extLst>
      <p:ext uri="{BB962C8B-B14F-4D97-AF65-F5344CB8AC3E}">
        <p14:creationId xmlns:p14="http://schemas.microsoft.com/office/powerpoint/2010/main" val="1715396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49129" y="109182"/>
            <a:ext cx="2075306" cy="1060712"/>
          </a:xfrm>
          <a:prstGeom prst="rect">
            <a:avLst/>
          </a:prstGeom>
        </p:spPr>
      </p:pic>
      <p:sp>
        <p:nvSpPr>
          <p:cNvPr id="4" name="CuadroTexto 3"/>
          <p:cNvSpPr txBox="1"/>
          <p:nvPr/>
        </p:nvSpPr>
        <p:spPr>
          <a:xfrm>
            <a:off x="1169893" y="1465730"/>
            <a:ext cx="10475260" cy="1107996"/>
          </a:xfrm>
          <a:prstGeom prst="rect">
            <a:avLst/>
          </a:prstGeom>
          <a:noFill/>
        </p:spPr>
        <p:txBody>
          <a:bodyPr wrap="square" rtlCol="0">
            <a:spAutoFit/>
          </a:bodyPr>
          <a:lstStyle/>
          <a:p>
            <a:r>
              <a:rPr lang="es-CL" sz="6600" b="1" dirty="0"/>
              <a:t>Observatorio Agroclimático </a:t>
            </a:r>
          </a:p>
        </p:txBody>
      </p:sp>
      <p:pic>
        <p:nvPicPr>
          <p:cNvPr id="5" name="Imagen 4"/>
          <p:cNvPicPr>
            <a:picLocks noChangeAspect="1"/>
          </p:cNvPicPr>
          <p:nvPr/>
        </p:nvPicPr>
        <p:blipFill>
          <a:blip r:embed="rId3"/>
          <a:stretch>
            <a:fillRect/>
          </a:stretch>
        </p:blipFill>
        <p:spPr>
          <a:xfrm>
            <a:off x="9209149" y="164009"/>
            <a:ext cx="2824800" cy="669709"/>
          </a:xfrm>
          <a:prstGeom prst="rect">
            <a:avLst/>
          </a:prstGeom>
        </p:spPr>
      </p:pic>
      <p:sp>
        <p:nvSpPr>
          <p:cNvPr id="6" name="CuadroTexto 5"/>
          <p:cNvSpPr txBox="1"/>
          <p:nvPr/>
        </p:nvSpPr>
        <p:spPr>
          <a:xfrm>
            <a:off x="1679255" y="2848006"/>
            <a:ext cx="8942294" cy="1631216"/>
          </a:xfrm>
          <a:prstGeom prst="rect">
            <a:avLst/>
          </a:prstGeom>
          <a:noFill/>
        </p:spPr>
        <p:txBody>
          <a:bodyPr wrap="square" rtlCol="0">
            <a:spAutoFit/>
          </a:bodyPr>
          <a:lstStyle/>
          <a:p>
            <a:r>
              <a:rPr lang="es-CL" sz="2000" b="1" dirty="0"/>
              <a:t>Elaborado por Fundación para el Desarrollo Frutícola para el Comité de Cerezas</a:t>
            </a:r>
          </a:p>
          <a:p>
            <a:pPr algn="ctr"/>
            <a:endParaRPr lang="es-CL" sz="2000" dirty="0"/>
          </a:p>
          <a:p>
            <a:pPr algn="ctr"/>
            <a:r>
              <a:rPr lang="es-CL" sz="2000" b="1" dirty="0"/>
              <a:t>Temporada 2022-2023</a:t>
            </a:r>
          </a:p>
          <a:p>
            <a:pPr algn="ctr"/>
            <a:endParaRPr lang="es-CL" sz="2000" b="1" dirty="0"/>
          </a:p>
          <a:p>
            <a:pPr algn="ctr"/>
            <a:r>
              <a:rPr lang="es-CL" sz="2000" b="1" dirty="0"/>
              <a:t>Semana 52</a:t>
            </a:r>
          </a:p>
        </p:txBody>
      </p:sp>
      <p:sp>
        <p:nvSpPr>
          <p:cNvPr id="7" name="CuadroTexto 6"/>
          <p:cNvSpPr txBox="1"/>
          <p:nvPr/>
        </p:nvSpPr>
        <p:spPr>
          <a:xfrm>
            <a:off x="1476530" y="5203202"/>
            <a:ext cx="9289608" cy="507831"/>
          </a:xfrm>
          <a:prstGeom prst="rect">
            <a:avLst/>
          </a:prstGeom>
          <a:noFill/>
        </p:spPr>
        <p:txBody>
          <a:bodyPr wrap="square" rtlCol="0">
            <a:spAutoFit/>
          </a:bodyPr>
          <a:lstStyle/>
          <a:p>
            <a:pPr algn="just"/>
            <a:r>
              <a:rPr lang="es-CL" sz="900" dirty="0"/>
              <a:t>Este informe fue elaborado con la información climática de las principales comunas productoras de cerezas entre la región Metropolitana y la región del Maule, de acuerdo al catastro frutícola de </a:t>
            </a:r>
            <a:r>
              <a:rPr lang="es-CL" sz="900" dirty="0" err="1"/>
              <a:t>Ciren-Odepa</a:t>
            </a:r>
            <a:r>
              <a:rPr lang="es-CL" sz="900" dirty="0"/>
              <a:t> (2019). Para diseñar los mapas se utilizó como referencia las áreas de cobertura climáticas homogéneas establecidas por el Dr. Fernando </a:t>
            </a:r>
            <a:r>
              <a:rPr lang="es-CL" sz="900" dirty="0" err="1"/>
              <a:t>Santibañez</a:t>
            </a:r>
            <a:r>
              <a:rPr lang="es-CL" sz="900" dirty="0"/>
              <a:t>, en el estudio FIA “Estudio de la cobertura actual y futura de la red agroclimática nacional”, 2015.</a:t>
            </a:r>
          </a:p>
        </p:txBody>
      </p:sp>
      <p:sp>
        <p:nvSpPr>
          <p:cNvPr id="2" name="Rectángulo 1"/>
          <p:cNvSpPr/>
          <p:nvPr/>
        </p:nvSpPr>
        <p:spPr>
          <a:xfrm>
            <a:off x="1331941" y="4864648"/>
            <a:ext cx="9578787" cy="338554"/>
          </a:xfrm>
          <a:prstGeom prst="rect">
            <a:avLst/>
          </a:prstGeom>
        </p:spPr>
        <p:txBody>
          <a:bodyPr wrap="square">
            <a:spAutoFit/>
          </a:bodyPr>
          <a:lstStyle/>
          <a:p>
            <a:pPr algn="ctr"/>
            <a:r>
              <a:rPr lang="es-CL" sz="1600" b="1" dirty="0"/>
              <a:t>Informe elaborado por FDF para socios del comité de cerezas ASOEX. Para consultas dirigirse a kbravo@fdf.cl</a:t>
            </a:r>
          </a:p>
        </p:txBody>
      </p:sp>
    </p:spTree>
    <p:extLst>
      <p:ext uri="{BB962C8B-B14F-4D97-AF65-F5344CB8AC3E}">
        <p14:creationId xmlns:p14="http://schemas.microsoft.com/office/powerpoint/2010/main" val="410821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63257" y="447820"/>
            <a:ext cx="3351330" cy="1338306"/>
          </a:xfrm>
        </p:spPr>
        <p:txBody>
          <a:bodyPr>
            <a:noAutofit/>
          </a:bodyPr>
          <a:lstStyle/>
          <a:p>
            <a:r>
              <a:rPr lang="es-CL" sz="2800" dirty="0"/>
              <a:t>Acumulación de Grados Día</a:t>
            </a:r>
            <a:endParaRPr lang="es-CL" sz="2800" dirty="0">
              <a:solidFill>
                <a:srgbClr val="FF0000"/>
              </a:solidFill>
            </a:endParaRPr>
          </a:p>
        </p:txBody>
      </p:sp>
      <p:sp>
        <p:nvSpPr>
          <p:cNvPr id="7" name="CuadroTexto 6"/>
          <p:cNvSpPr txBox="1"/>
          <p:nvPr/>
        </p:nvSpPr>
        <p:spPr>
          <a:xfrm>
            <a:off x="3695950" y="6195275"/>
            <a:ext cx="3855702" cy="600164"/>
          </a:xfrm>
          <a:prstGeom prst="rect">
            <a:avLst/>
          </a:prstGeom>
          <a:noFill/>
        </p:spPr>
        <p:txBody>
          <a:bodyPr wrap="square" rtlCol="0">
            <a:spAutoFit/>
          </a:bodyPr>
          <a:lstStyle/>
          <a:p>
            <a:pPr algn="just"/>
            <a:r>
              <a:rPr lang="es-CL" sz="1100" b="1" dirty="0"/>
              <a:t>Figura 1. </a:t>
            </a:r>
            <a:r>
              <a:rPr lang="es-CL" sz="1100" dirty="0"/>
              <a:t>Acumulación de grados día hasta semana 52 del 2022 en distintas zonas productivas de cerezo, desde la región Metropolitana hasta la región del Maule. </a:t>
            </a:r>
          </a:p>
        </p:txBody>
      </p:sp>
      <p:sp>
        <p:nvSpPr>
          <p:cNvPr id="8" name="CuadroTexto 7"/>
          <p:cNvSpPr txBox="1"/>
          <p:nvPr/>
        </p:nvSpPr>
        <p:spPr>
          <a:xfrm>
            <a:off x="7773378" y="578365"/>
            <a:ext cx="4130298" cy="430887"/>
          </a:xfrm>
          <a:prstGeom prst="rect">
            <a:avLst/>
          </a:prstGeom>
          <a:noFill/>
        </p:spPr>
        <p:txBody>
          <a:bodyPr wrap="square" rtlCol="0">
            <a:spAutoFit/>
          </a:bodyPr>
          <a:lstStyle/>
          <a:p>
            <a:pPr algn="just"/>
            <a:r>
              <a:rPr lang="es-CL" sz="1100" b="1" dirty="0"/>
              <a:t>Tabla 1. </a:t>
            </a:r>
            <a:r>
              <a:rPr lang="es-CL" sz="1100" dirty="0"/>
              <a:t>Acumulación de grados día hasta semana 52 durante año 2021 y 2022.</a:t>
            </a:r>
          </a:p>
        </p:txBody>
      </p:sp>
      <p:sp>
        <p:nvSpPr>
          <p:cNvPr id="11" name="CuadroTexto 10"/>
          <p:cNvSpPr txBox="1"/>
          <p:nvPr/>
        </p:nvSpPr>
        <p:spPr>
          <a:xfrm>
            <a:off x="7773378" y="6091063"/>
            <a:ext cx="4130298" cy="369332"/>
          </a:xfrm>
          <a:prstGeom prst="rect">
            <a:avLst/>
          </a:prstGeom>
          <a:noFill/>
        </p:spPr>
        <p:txBody>
          <a:bodyPr wrap="square" rtlCol="0">
            <a:spAutoFit/>
          </a:bodyPr>
          <a:lstStyle/>
          <a:p>
            <a:pPr algn="just"/>
            <a:r>
              <a:rPr lang="es-CL" sz="900" b="1" dirty="0"/>
              <a:t>*estación de Agroclima que corresponde a la comuna de acuerdo al área de cobertura climática homogénea  establecida por </a:t>
            </a:r>
            <a:r>
              <a:rPr lang="es-CL" sz="900" b="1" dirty="0" err="1"/>
              <a:t>Santibañez</a:t>
            </a:r>
            <a:r>
              <a:rPr lang="es-CL" sz="900" b="1" dirty="0"/>
              <a:t>.</a:t>
            </a:r>
            <a:endParaRPr lang="es-CL" sz="900" dirty="0"/>
          </a:p>
        </p:txBody>
      </p:sp>
      <p:pic>
        <p:nvPicPr>
          <p:cNvPr id="9" name="Imagen 8"/>
          <p:cNvPicPr>
            <a:picLocks noChangeAspect="1"/>
          </p:cNvPicPr>
          <p:nvPr/>
        </p:nvPicPr>
        <p:blipFill>
          <a:blip r:embed="rId2"/>
          <a:stretch>
            <a:fillRect/>
          </a:stretch>
        </p:blipFill>
        <p:spPr>
          <a:xfrm>
            <a:off x="115030" y="85922"/>
            <a:ext cx="1105037" cy="564797"/>
          </a:xfrm>
          <a:prstGeom prst="rect">
            <a:avLst/>
          </a:prstGeom>
        </p:spPr>
      </p:pic>
      <p:pic>
        <p:nvPicPr>
          <p:cNvPr id="12" name="Imagen 11"/>
          <p:cNvPicPr>
            <a:picLocks noChangeAspect="1"/>
          </p:cNvPicPr>
          <p:nvPr/>
        </p:nvPicPr>
        <p:blipFill>
          <a:blip r:embed="rId3"/>
          <a:stretch>
            <a:fillRect/>
          </a:stretch>
        </p:blipFill>
        <p:spPr>
          <a:xfrm>
            <a:off x="10232727" y="147739"/>
            <a:ext cx="1816360" cy="430626"/>
          </a:xfrm>
          <a:prstGeom prst="rect">
            <a:avLst/>
          </a:prstGeom>
        </p:spPr>
      </p:pic>
      <p:sp>
        <p:nvSpPr>
          <p:cNvPr id="10" name="CuadroTexto 9"/>
          <p:cNvSpPr txBox="1"/>
          <p:nvPr/>
        </p:nvSpPr>
        <p:spPr>
          <a:xfrm>
            <a:off x="176137" y="1574908"/>
            <a:ext cx="3159492" cy="5262979"/>
          </a:xfrm>
          <a:prstGeom prst="rect">
            <a:avLst/>
          </a:prstGeom>
          <a:noFill/>
        </p:spPr>
        <p:txBody>
          <a:bodyPr wrap="square" rtlCol="0">
            <a:spAutoFit/>
          </a:bodyPr>
          <a:lstStyle/>
          <a:p>
            <a:pPr algn="just"/>
            <a:r>
              <a:rPr lang="es-CL" sz="1600" dirty="0"/>
              <a:t>Durante esta temporada hay una mayor acumulación de grados días que la temporada anterior, a excepción de las comunas de Mostazal y Las Cabras. Las mayores diferencias se observan en las estaciones de </a:t>
            </a:r>
            <a:r>
              <a:rPr lang="es-CL" sz="1600" dirty="0" err="1"/>
              <a:t>Mallarauco</a:t>
            </a:r>
            <a:r>
              <a:rPr lang="es-CL" sz="1600" dirty="0"/>
              <a:t>, Rapel, Sagrada Familia, </a:t>
            </a:r>
            <a:r>
              <a:rPr lang="es-CL" sz="1600" dirty="0" err="1"/>
              <a:t>Tutuquen</a:t>
            </a:r>
            <a:r>
              <a:rPr lang="es-CL" sz="1600" dirty="0"/>
              <a:t>, Rauco, </a:t>
            </a:r>
            <a:r>
              <a:rPr lang="es-CL" sz="1600" dirty="0" err="1"/>
              <a:t>Lontue</a:t>
            </a:r>
            <a:r>
              <a:rPr lang="es-CL" sz="1600" dirty="0"/>
              <a:t> y </a:t>
            </a:r>
            <a:r>
              <a:rPr lang="es-CL" sz="1600" dirty="0" err="1"/>
              <a:t>Morza</a:t>
            </a:r>
            <a:r>
              <a:rPr lang="es-CL" sz="1600" dirty="0"/>
              <a:t> con más de 70 GD de diferencia (Tabla 1).  </a:t>
            </a:r>
          </a:p>
          <a:p>
            <a:pPr algn="just"/>
            <a:endParaRPr lang="es-CL" sz="1600" dirty="0"/>
          </a:p>
          <a:p>
            <a:pPr algn="just"/>
            <a:r>
              <a:rPr lang="es-CL" sz="1600" dirty="0"/>
              <a:t>A la semana 52, la mayor acumulación de grados días se presentó en la zona de Codegua, Graneros, Mostazal y San Vicente de TT, con más de 1.000 GD. Mientras que las menores acumulaciones se registraron en Molina (Tres Esquinas) con 752,9 GD (Tabla y Figura 1).  </a:t>
            </a:r>
          </a:p>
          <a:p>
            <a:pPr algn="just"/>
            <a:endParaRPr lang="es-CL" sz="1600" dirty="0"/>
          </a:p>
        </p:txBody>
      </p:sp>
      <p:graphicFrame>
        <p:nvGraphicFramePr>
          <p:cNvPr id="3" name="Tabla 2"/>
          <p:cNvGraphicFramePr>
            <a:graphicFrameLocks noGrp="1"/>
          </p:cNvGraphicFramePr>
          <p:nvPr>
            <p:extLst>
              <p:ext uri="{D42A27DB-BD31-4B8C-83A1-F6EECF244321}">
                <p14:modId xmlns:p14="http://schemas.microsoft.com/office/powerpoint/2010/main" val="2391150872"/>
              </p:ext>
            </p:extLst>
          </p:nvPr>
        </p:nvGraphicFramePr>
        <p:xfrm>
          <a:off x="7819514" y="1008994"/>
          <a:ext cx="4130299" cy="5092457"/>
        </p:xfrm>
        <a:graphic>
          <a:graphicData uri="http://schemas.openxmlformats.org/drawingml/2006/table">
            <a:tbl>
              <a:tblPr/>
              <a:tblGrid>
                <a:gridCol w="487359">
                  <a:extLst>
                    <a:ext uri="{9D8B030D-6E8A-4147-A177-3AD203B41FA5}">
                      <a16:colId xmlns:a16="http://schemas.microsoft.com/office/drawing/2014/main" xmlns="" val="20000"/>
                    </a:ext>
                  </a:extLst>
                </a:gridCol>
                <a:gridCol w="1030310">
                  <a:extLst>
                    <a:ext uri="{9D8B030D-6E8A-4147-A177-3AD203B41FA5}">
                      <a16:colId xmlns:a16="http://schemas.microsoft.com/office/drawing/2014/main" xmlns="" val="20001"/>
                    </a:ext>
                  </a:extLst>
                </a:gridCol>
                <a:gridCol w="1406704">
                  <a:extLst>
                    <a:ext uri="{9D8B030D-6E8A-4147-A177-3AD203B41FA5}">
                      <a16:colId xmlns:a16="http://schemas.microsoft.com/office/drawing/2014/main" xmlns="" val="20002"/>
                    </a:ext>
                  </a:extLst>
                </a:gridCol>
                <a:gridCol w="602963">
                  <a:extLst>
                    <a:ext uri="{9D8B030D-6E8A-4147-A177-3AD203B41FA5}">
                      <a16:colId xmlns:a16="http://schemas.microsoft.com/office/drawing/2014/main" xmlns="" val="20003"/>
                    </a:ext>
                  </a:extLst>
                </a:gridCol>
                <a:gridCol w="602963">
                  <a:extLst>
                    <a:ext uri="{9D8B030D-6E8A-4147-A177-3AD203B41FA5}">
                      <a16:colId xmlns:a16="http://schemas.microsoft.com/office/drawing/2014/main" xmlns="" val="20004"/>
                    </a:ext>
                  </a:extLst>
                </a:gridCol>
              </a:tblGrid>
              <a:tr h="278893">
                <a:tc>
                  <a:txBody>
                    <a:bodyPr/>
                    <a:lstStyle/>
                    <a:p>
                      <a:pPr algn="l" fontAlgn="ctr"/>
                      <a:r>
                        <a:rPr lang="es-CL" sz="1050" b="1" i="0" u="none" strike="noStrike" dirty="0">
                          <a:solidFill>
                            <a:srgbClr val="000000"/>
                          </a:solidFill>
                          <a:effectLst/>
                          <a:latin typeface="Calibri" panose="020F0502020204030204" pitchFamily="34" charset="0"/>
                        </a:rPr>
                        <a:t>Región</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1" i="0" u="none" strike="noStrike">
                          <a:solidFill>
                            <a:srgbClr val="000000"/>
                          </a:solidFill>
                          <a:effectLst/>
                          <a:latin typeface="Calibri" panose="020F0502020204030204" pitchFamily="34" charset="0"/>
                        </a:rPr>
                        <a:t>Comuna</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a:solidFill>
                            <a:srgbClr val="000000"/>
                          </a:solidFill>
                          <a:effectLst/>
                          <a:latin typeface="Calibri" panose="020F0502020204030204" pitchFamily="34" charset="0"/>
                        </a:rPr>
                        <a:t>Estación de agroclima* </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22/23</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21/22</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56658">
                <a:tc rowSpan="7">
                  <a:txBody>
                    <a:bodyPr/>
                    <a:lstStyle/>
                    <a:p>
                      <a:pPr algn="ctr" fontAlgn="ctr"/>
                      <a:r>
                        <a:rPr lang="es-CL" sz="1050" b="1" i="0" u="none" strike="noStrike">
                          <a:solidFill>
                            <a:srgbClr val="000000"/>
                          </a:solidFill>
                          <a:effectLst/>
                          <a:latin typeface="Calibri" panose="020F0502020204030204" pitchFamily="34" charset="0"/>
                        </a:rPr>
                        <a:t>RM</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Buin</a:t>
                      </a:r>
                    </a:p>
                  </a:txBody>
                  <a:tcPr marL="6707" marR="6707" marT="6707" marB="0" anchor="ctr">
                    <a:lnL>
                      <a:noFill/>
                    </a:lnL>
                    <a:lnR>
                      <a:noFill/>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es-CL" sz="1050" b="0" i="0" u="none" strike="noStrike">
                          <a:solidFill>
                            <a:srgbClr val="000000"/>
                          </a:solidFill>
                          <a:effectLst/>
                          <a:latin typeface="Calibri" panose="020F0502020204030204" pitchFamily="34" charset="0"/>
                        </a:rPr>
                        <a:t>Buin / Huelquen/ Calera de tango </a:t>
                      </a:r>
                    </a:p>
                  </a:txBody>
                  <a:tcPr marL="6707" marR="6707" marT="670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dirty="0">
                          <a:solidFill>
                            <a:srgbClr val="000000"/>
                          </a:solidFill>
                          <a:effectLst/>
                          <a:latin typeface="Calibri" panose="020F0502020204030204" pitchFamily="34" charset="0"/>
                        </a:rPr>
                        <a:t>997,9</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989,5</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Paine</a:t>
                      </a:r>
                    </a:p>
                  </a:txBody>
                  <a:tcPr marL="6707" marR="6707" marT="6707" marB="0" anchor="ctr">
                    <a:lnL>
                      <a:noFill/>
                    </a:lnL>
                    <a:lnR>
                      <a:noFill/>
                    </a:lnR>
                    <a:lnT>
                      <a:noFill/>
                    </a:lnT>
                    <a:lnB>
                      <a:noFill/>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2"/>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Calera de Tango</a:t>
                      </a:r>
                    </a:p>
                  </a:txBody>
                  <a:tcPr marL="6707" marR="6707" marT="6707" marB="0" anchor="ctr">
                    <a:lnL>
                      <a:noFill/>
                    </a:lnL>
                    <a:lnR>
                      <a:noFill/>
                    </a:lnR>
                    <a:lnT>
                      <a:noFill/>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3"/>
                  </a:ext>
                </a:extLst>
              </a:tr>
              <a:tr h="195823">
                <a:tc vMerge="1">
                  <a:txBody>
                    <a:bodyPr/>
                    <a:lstStyle/>
                    <a:p>
                      <a:endParaRPr lang="es-CL"/>
                    </a:p>
                  </a:txBody>
                  <a:tcPr/>
                </a:tc>
                <a:tc rowSpan="4">
                  <a:txBody>
                    <a:bodyPr/>
                    <a:lstStyle/>
                    <a:p>
                      <a:pPr algn="l" fontAlgn="ctr"/>
                      <a:r>
                        <a:rPr lang="es-CL" sz="1050" b="0" i="0" u="none" strike="noStrike">
                          <a:solidFill>
                            <a:srgbClr val="000000"/>
                          </a:solidFill>
                          <a:effectLst/>
                          <a:latin typeface="Calibri" panose="020F0502020204030204" pitchFamily="34" charset="0"/>
                        </a:rPr>
                        <a:t>Melipilla</a:t>
                      </a:r>
                    </a:p>
                  </a:txBody>
                  <a:tcPr marL="6707" marR="6707" marT="6707"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Mallarauco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916,1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843,2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03655">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Melipilla</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963,8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933,6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56658">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San Diego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891,6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852,3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64492">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Chocalan</a:t>
                      </a:r>
                    </a:p>
                  </a:txBody>
                  <a:tcPr marL="6707" marR="6707" marT="6707"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919,7</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900,5</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56658">
                <a:tc rowSpan="11">
                  <a:txBody>
                    <a:bodyPr/>
                    <a:lstStyle/>
                    <a:p>
                      <a:pPr algn="ctr" fontAlgn="ctr"/>
                      <a:r>
                        <a:rPr lang="es-CL" sz="1050" b="1" i="0" u="none" strike="noStrike">
                          <a:solidFill>
                            <a:srgbClr val="000000"/>
                          </a:solidFill>
                          <a:effectLst/>
                          <a:latin typeface="Calibri" panose="020F0502020204030204" pitchFamily="34" charset="0"/>
                        </a:rPr>
                        <a:t>VI</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Codegua</a:t>
                      </a:r>
                    </a:p>
                  </a:txBody>
                  <a:tcPr marL="6707" marR="6707" marT="670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Graneros / Codegua/          Codegua Norte</a:t>
                      </a:r>
                    </a:p>
                  </a:txBody>
                  <a:tcPr marL="6707" marR="6707" marT="670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1012,7</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999,9</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78352">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Graneros</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9"/>
                  </a:ext>
                </a:extLst>
              </a:tr>
              <a:tr h="156658">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Las Cabras</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Rapel</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972,3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898,2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56658">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Sta. Brisila</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875,3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880,9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Mostazal</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Mostazal</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1062,3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1065,6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Rengo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Requinoa</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982,0</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948,1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Requinoa</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14"/>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San Vicente TT</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San Vicente TT</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1055,4</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1038,4</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313317">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Chimbarongo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Chimbarongo / El Carmen</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876,8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832,1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56658">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San Fernando</a:t>
                      </a:r>
                    </a:p>
                  </a:txBody>
                  <a:tcPr marL="6707" marR="6707" marT="6707"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San Fernando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896,8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868,1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321150">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Chimbarongo / El Carmen</a:t>
                      </a:r>
                    </a:p>
                  </a:txBody>
                  <a:tcPr marL="6707" marR="6707" marT="6707"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876,8</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832,1</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56658">
                <a:tc rowSpan="8">
                  <a:txBody>
                    <a:bodyPr/>
                    <a:lstStyle/>
                    <a:p>
                      <a:pPr algn="ctr" fontAlgn="ctr"/>
                      <a:r>
                        <a:rPr lang="es-CL" sz="1050" b="1" i="0" u="none" strike="noStrike" dirty="0">
                          <a:solidFill>
                            <a:srgbClr val="000000"/>
                          </a:solidFill>
                          <a:effectLst/>
                          <a:latin typeface="Calibri" panose="020F0502020204030204" pitchFamily="34" charset="0"/>
                        </a:rPr>
                        <a:t>VII</a:t>
                      </a:r>
                    </a:p>
                  </a:txBody>
                  <a:tcPr marL="6707" marR="6707" marT="67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Curicó</a:t>
                      </a:r>
                    </a:p>
                  </a:txBody>
                  <a:tcPr marL="6707" marR="6707" marT="670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Sagrada Familia/ Tutuquen / Rauco</a:t>
                      </a:r>
                    </a:p>
                  </a:txBody>
                  <a:tcPr marL="6707" marR="6707" marT="670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957,8</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885,2</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Sagrada Familia</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20"/>
                  </a:ext>
                </a:extLst>
              </a:tr>
              <a:tr h="15665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Rauco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21"/>
                  </a:ext>
                </a:extLst>
              </a:tr>
              <a:tr h="156658">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Molina</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Lontue</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874,2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800,0</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156658">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Tres Esquinas</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752,9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710,9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56658">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Teno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Morza</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907,3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830,2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56658">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Teno</a:t>
                      </a:r>
                    </a:p>
                  </a:txBody>
                  <a:tcPr marL="6707" marR="6707" marT="670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884,2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841,8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5"/>
                  </a:ext>
                </a:extLst>
              </a:tr>
              <a:tr h="164492">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Romeral</a:t>
                      </a:r>
                    </a:p>
                  </a:txBody>
                  <a:tcPr marL="6707" marR="6707" marT="6707"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Morza</a:t>
                      </a:r>
                    </a:p>
                  </a:txBody>
                  <a:tcPr marL="6707" marR="6707" marT="6707"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907,3</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dirty="0">
                          <a:solidFill>
                            <a:srgbClr val="000000"/>
                          </a:solidFill>
                          <a:effectLst/>
                          <a:latin typeface="Calibri" panose="020F0502020204030204" pitchFamily="34" charset="0"/>
                        </a:rPr>
                        <a:t>830,2</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bl>
          </a:graphicData>
        </a:graphic>
      </p:graphicFrame>
      <p:pic>
        <p:nvPicPr>
          <p:cNvPr id="4" name="Imagen 3" descr="Mapa&#10;&#10;Descripción generada automáticamente">
            <a:extLst>
              <a:ext uri="{FF2B5EF4-FFF2-40B4-BE49-F238E27FC236}">
                <a16:creationId xmlns:a16="http://schemas.microsoft.com/office/drawing/2014/main" xmlns="" id="{97C107A6-B9B0-8523-DF07-368B5EA92C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6860" y="288572"/>
            <a:ext cx="4013696" cy="5880531"/>
          </a:xfrm>
          <a:prstGeom prst="rect">
            <a:avLst/>
          </a:prstGeom>
        </p:spPr>
      </p:pic>
    </p:spTree>
    <p:extLst>
      <p:ext uri="{BB962C8B-B14F-4D97-AF65-F5344CB8AC3E}">
        <p14:creationId xmlns:p14="http://schemas.microsoft.com/office/powerpoint/2010/main" val="465795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4"/>
          <p:cNvSpPr txBox="1">
            <a:spLocks/>
          </p:cNvSpPr>
          <p:nvPr/>
        </p:nvSpPr>
        <p:spPr>
          <a:xfrm>
            <a:off x="3415437" y="299848"/>
            <a:ext cx="3031254" cy="557034"/>
          </a:xfrm>
          <a:prstGeom prst="rect">
            <a:avLst/>
          </a:prstGeom>
        </p:spPr>
        <p:txBody>
          <a:bodyPr>
            <a:noAutofit/>
          </a:bodyPr>
          <a:lstStyle>
            <a:lvl1pPr algn="l" defTabSz="914411" rtl="0" eaLnBrk="1" latinLnBrk="0" hangingPunct="1">
              <a:lnSpc>
                <a:spcPct val="90000"/>
              </a:lnSpc>
              <a:spcBef>
                <a:spcPct val="0"/>
              </a:spcBef>
              <a:buNone/>
              <a:defRPr sz="4400" kern="1200">
                <a:solidFill>
                  <a:schemeClr val="tx1"/>
                </a:solidFill>
                <a:latin typeface="+mj-lt"/>
                <a:ea typeface="+mj-ea"/>
                <a:cs typeface="+mj-cs"/>
              </a:defRPr>
            </a:lvl1pPr>
          </a:lstStyle>
          <a:p>
            <a:r>
              <a:rPr lang="es-CL" sz="3200" dirty="0"/>
              <a:t>Estrés térmico</a:t>
            </a:r>
          </a:p>
        </p:txBody>
      </p:sp>
      <p:sp>
        <p:nvSpPr>
          <p:cNvPr id="5" name="CuadroTexto 4"/>
          <p:cNvSpPr txBox="1"/>
          <p:nvPr/>
        </p:nvSpPr>
        <p:spPr>
          <a:xfrm>
            <a:off x="230886" y="5918621"/>
            <a:ext cx="3141589" cy="769441"/>
          </a:xfrm>
          <a:prstGeom prst="rect">
            <a:avLst/>
          </a:prstGeom>
          <a:noFill/>
        </p:spPr>
        <p:txBody>
          <a:bodyPr wrap="square" rtlCol="0">
            <a:spAutoFit/>
          </a:bodyPr>
          <a:lstStyle/>
          <a:p>
            <a:pPr algn="just"/>
            <a:r>
              <a:rPr lang="es-CL" sz="1100" b="1" dirty="0"/>
              <a:t>Figura 2. </a:t>
            </a:r>
            <a:r>
              <a:rPr lang="es-CL" sz="1100" dirty="0"/>
              <a:t>Eventos de estrés térmicos acumulados desde octubre hasta la semana 52 del 2022 en distintas zonas productivas de cerezo, desde la región Metropolitana hasta la región del Maule. </a:t>
            </a:r>
          </a:p>
        </p:txBody>
      </p:sp>
      <p:sp>
        <p:nvSpPr>
          <p:cNvPr id="7" name="CuadroTexto 6"/>
          <p:cNvSpPr txBox="1"/>
          <p:nvPr/>
        </p:nvSpPr>
        <p:spPr>
          <a:xfrm>
            <a:off x="7485239" y="578365"/>
            <a:ext cx="4563847" cy="430887"/>
          </a:xfrm>
          <a:prstGeom prst="rect">
            <a:avLst/>
          </a:prstGeom>
          <a:noFill/>
        </p:spPr>
        <p:txBody>
          <a:bodyPr wrap="square" rtlCol="0">
            <a:spAutoFit/>
          </a:bodyPr>
          <a:lstStyle/>
          <a:p>
            <a:pPr algn="just"/>
            <a:r>
              <a:rPr lang="es-CL" sz="1100" b="1" dirty="0"/>
              <a:t>Tabla 2. </a:t>
            </a:r>
            <a:r>
              <a:rPr lang="es-CL" sz="1100" dirty="0"/>
              <a:t>Número de eventos de estrés térmico acumulados desde octubre a la semana 52 del 2022 y 2023.</a:t>
            </a:r>
          </a:p>
        </p:txBody>
      </p:sp>
      <p:sp>
        <p:nvSpPr>
          <p:cNvPr id="9" name="CuadroTexto 8"/>
          <p:cNvSpPr txBox="1"/>
          <p:nvPr/>
        </p:nvSpPr>
        <p:spPr>
          <a:xfrm>
            <a:off x="7463318" y="6349508"/>
            <a:ext cx="4585767" cy="338554"/>
          </a:xfrm>
          <a:prstGeom prst="rect">
            <a:avLst/>
          </a:prstGeom>
          <a:noFill/>
        </p:spPr>
        <p:txBody>
          <a:bodyPr wrap="square" rtlCol="0">
            <a:spAutoFit/>
          </a:bodyPr>
          <a:lstStyle/>
          <a:p>
            <a:pPr algn="just"/>
            <a:r>
              <a:rPr lang="es-CL" sz="800" b="1" dirty="0"/>
              <a:t>*estación de </a:t>
            </a:r>
            <a:r>
              <a:rPr lang="es-CL" sz="800" b="1" dirty="0" err="1"/>
              <a:t>agroclima</a:t>
            </a:r>
            <a:r>
              <a:rPr lang="es-CL" sz="800" b="1" dirty="0"/>
              <a:t> que corresponde a la comuna de acuerdo al área de cobertura climática homogénea  establecida por </a:t>
            </a:r>
            <a:r>
              <a:rPr lang="es-CL" sz="800" b="1" dirty="0" err="1"/>
              <a:t>Santibañez</a:t>
            </a:r>
            <a:r>
              <a:rPr lang="es-CL" sz="800" b="1" dirty="0"/>
              <a:t>.</a:t>
            </a:r>
            <a:endParaRPr lang="es-CL" sz="800" dirty="0"/>
          </a:p>
        </p:txBody>
      </p:sp>
      <p:pic>
        <p:nvPicPr>
          <p:cNvPr id="10" name="Imagen 9"/>
          <p:cNvPicPr>
            <a:picLocks noChangeAspect="1"/>
          </p:cNvPicPr>
          <p:nvPr/>
        </p:nvPicPr>
        <p:blipFill>
          <a:blip r:embed="rId2"/>
          <a:stretch>
            <a:fillRect/>
          </a:stretch>
        </p:blipFill>
        <p:spPr>
          <a:xfrm>
            <a:off x="115030" y="85922"/>
            <a:ext cx="1105037" cy="564797"/>
          </a:xfrm>
          <a:prstGeom prst="rect">
            <a:avLst/>
          </a:prstGeom>
        </p:spPr>
      </p:pic>
      <p:pic>
        <p:nvPicPr>
          <p:cNvPr id="11" name="Imagen 10"/>
          <p:cNvPicPr>
            <a:picLocks noChangeAspect="1"/>
          </p:cNvPicPr>
          <p:nvPr/>
        </p:nvPicPr>
        <p:blipFill>
          <a:blip r:embed="rId3"/>
          <a:stretch>
            <a:fillRect/>
          </a:stretch>
        </p:blipFill>
        <p:spPr>
          <a:xfrm>
            <a:off x="10232727" y="147739"/>
            <a:ext cx="1816360" cy="430626"/>
          </a:xfrm>
          <a:prstGeom prst="rect">
            <a:avLst/>
          </a:prstGeom>
        </p:spPr>
      </p:pic>
      <p:pic>
        <p:nvPicPr>
          <p:cNvPr id="13" name="Imagen 12"/>
          <p:cNvPicPr>
            <a:picLocks noChangeAspect="1"/>
          </p:cNvPicPr>
          <p:nvPr/>
        </p:nvPicPr>
        <p:blipFill>
          <a:blip r:embed="rId2"/>
          <a:stretch>
            <a:fillRect/>
          </a:stretch>
        </p:blipFill>
        <p:spPr>
          <a:xfrm>
            <a:off x="136949" y="85922"/>
            <a:ext cx="1105037" cy="564797"/>
          </a:xfrm>
          <a:prstGeom prst="rect">
            <a:avLst/>
          </a:prstGeom>
        </p:spPr>
      </p:pic>
      <p:pic>
        <p:nvPicPr>
          <p:cNvPr id="14" name="Imagen 13"/>
          <p:cNvPicPr>
            <a:picLocks noChangeAspect="1"/>
          </p:cNvPicPr>
          <p:nvPr/>
        </p:nvPicPr>
        <p:blipFill>
          <a:blip r:embed="rId3"/>
          <a:stretch>
            <a:fillRect/>
          </a:stretch>
        </p:blipFill>
        <p:spPr>
          <a:xfrm>
            <a:off x="10254646" y="147739"/>
            <a:ext cx="1816360" cy="430626"/>
          </a:xfrm>
          <a:prstGeom prst="rect">
            <a:avLst/>
          </a:prstGeom>
        </p:spPr>
      </p:pic>
      <p:sp>
        <p:nvSpPr>
          <p:cNvPr id="12" name="CuadroTexto 11"/>
          <p:cNvSpPr txBox="1"/>
          <p:nvPr/>
        </p:nvSpPr>
        <p:spPr>
          <a:xfrm>
            <a:off x="3437357" y="800790"/>
            <a:ext cx="3933492" cy="2462213"/>
          </a:xfrm>
          <a:prstGeom prst="rect">
            <a:avLst/>
          </a:prstGeom>
          <a:noFill/>
        </p:spPr>
        <p:txBody>
          <a:bodyPr wrap="square" rtlCol="0">
            <a:spAutoFit/>
          </a:bodyPr>
          <a:lstStyle/>
          <a:p>
            <a:pPr algn="just"/>
            <a:r>
              <a:rPr lang="es-CL" sz="1400" dirty="0"/>
              <a:t>En general, durante la semana 52 (Figura 3) se registró una similar ocurrencia de eventos térmicos que la temporada anterior (temperaturas &gt;29°C por al menos 5 horas seguidas), no registrándose eventos en la comuna de Melipilla. Las zonas en estudio que  registran la mayor ocurrencia de eventos durante esta temporada son Codegua, Graneros, San Vicente de TT, Rengo, </a:t>
            </a:r>
            <a:r>
              <a:rPr lang="es-CL" sz="1400" dirty="0" err="1"/>
              <a:t>Requinoa</a:t>
            </a:r>
            <a:r>
              <a:rPr lang="es-CL" sz="1400" dirty="0"/>
              <a:t>, Teno (</a:t>
            </a:r>
            <a:r>
              <a:rPr lang="es-CL" sz="1400" dirty="0" err="1"/>
              <a:t>Morza</a:t>
            </a:r>
            <a:r>
              <a:rPr lang="es-CL" sz="1400" dirty="0"/>
              <a:t>) y  Romeral con más de 24 eventos (Tabla 2 y Figura 2). </a:t>
            </a:r>
          </a:p>
          <a:p>
            <a:pPr algn="just"/>
            <a:endParaRPr lang="es-CL" sz="1400" dirty="0"/>
          </a:p>
        </p:txBody>
      </p:sp>
      <p:sp>
        <p:nvSpPr>
          <p:cNvPr id="16" name="CuadroTexto 15"/>
          <p:cNvSpPr txBox="1"/>
          <p:nvPr/>
        </p:nvSpPr>
        <p:spPr>
          <a:xfrm>
            <a:off x="3484079" y="6083185"/>
            <a:ext cx="3799986" cy="600164"/>
          </a:xfrm>
          <a:prstGeom prst="rect">
            <a:avLst/>
          </a:prstGeom>
          <a:noFill/>
        </p:spPr>
        <p:txBody>
          <a:bodyPr wrap="square" rtlCol="0">
            <a:spAutoFit/>
          </a:bodyPr>
          <a:lstStyle/>
          <a:p>
            <a:pPr algn="just"/>
            <a:r>
              <a:rPr lang="es-CL" sz="1100" b="1" dirty="0"/>
              <a:t>Figura 3. </a:t>
            </a:r>
            <a:r>
              <a:rPr lang="es-CL" sz="1100" dirty="0"/>
              <a:t>Eventos de estrés térmicos registrados en la semana 52 en distintas zonas productivas de cerezo, desde la región Metropolitana hasta la región del Maule. </a:t>
            </a:r>
          </a:p>
        </p:txBody>
      </p:sp>
      <p:graphicFrame>
        <p:nvGraphicFramePr>
          <p:cNvPr id="6" name="Tabla 5"/>
          <p:cNvGraphicFramePr>
            <a:graphicFrameLocks noGrp="1"/>
          </p:cNvGraphicFramePr>
          <p:nvPr>
            <p:extLst>
              <p:ext uri="{D42A27DB-BD31-4B8C-83A1-F6EECF244321}">
                <p14:modId xmlns:p14="http://schemas.microsoft.com/office/powerpoint/2010/main" val="3992346340"/>
              </p:ext>
            </p:extLst>
          </p:nvPr>
        </p:nvGraphicFramePr>
        <p:xfrm>
          <a:off x="7541828" y="1008991"/>
          <a:ext cx="4518218" cy="5250285"/>
        </p:xfrm>
        <a:graphic>
          <a:graphicData uri="http://schemas.openxmlformats.org/drawingml/2006/table">
            <a:tbl>
              <a:tblPr/>
              <a:tblGrid>
                <a:gridCol w="428278">
                  <a:extLst>
                    <a:ext uri="{9D8B030D-6E8A-4147-A177-3AD203B41FA5}">
                      <a16:colId xmlns:a16="http://schemas.microsoft.com/office/drawing/2014/main" xmlns="" val="20000"/>
                    </a:ext>
                  </a:extLst>
                </a:gridCol>
                <a:gridCol w="965915">
                  <a:extLst>
                    <a:ext uri="{9D8B030D-6E8A-4147-A177-3AD203B41FA5}">
                      <a16:colId xmlns:a16="http://schemas.microsoft.com/office/drawing/2014/main" xmlns="" val="20001"/>
                    </a:ext>
                  </a:extLst>
                </a:gridCol>
                <a:gridCol w="206062">
                  <a:extLst>
                    <a:ext uri="{9D8B030D-6E8A-4147-A177-3AD203B41FA5}">
                      <a16:colId xmlns:a16="http://schemas.microsoft.com/office/drawing/2014/main" xmlns="" val="20002"/>
                    </a:ext>
                  </a:extLst>
                </a:gridCol>
                <a:gridCol w="1685723">
                  <a:extLst>
                    <a:ext uri="{9D8B030D-6E8A-4147-A177-3AD203B41FA5}">
                      <a16:colId xmlns:a16="http://schemas.microsoft.com/office/drawing/2014/main" xmlns="" val="20003"/>
                    </a:ext>
                  </a:extLst>
                </a:gridCol>
                <a:gridCol w="616120">
                  <a:extLst>
                    <a:ext uri="{9D8B030D-6E8A-4147-A177-3AD203B41FA5}">
                      <a16:colId xmlns:a16="http://schemas.microsoft.com/office/drawing/2014/main" xmlns="" val="20004"/>
                    </a:ext>
                  </a:extLst>
                </a:gridCol>
                <a:gridCol w="616120">
                  <a:extLst>
                    <a:ext uri="{9D8B030D-6E8A-4147-A177-3AD203B41FA5}">
                      <a16:colId xmlns:a16="http://schemas.microsoft.com/office/drawing/2014/main" xmlns="" val="20005"/>
                    </a:ext>
                  </a:extLst>
                </a:gridCol>
              </a:tblGrid>
              <a:tr h="219657">
                <a:tc>
                  <a:txBody>
                    <a:bodyPr/>
                    <a:lstStyle/>
                    <a:p>
                      <a:pPr algn="l" fontAlgn="ctr"/>
                      <a:r>
                        <a:rPr lang="es-CL" sz="1050" b="1" i="0" u="none" strike="noStrike" dirty="0">
                          <a:solidFill>
                            <a:srgbClr val="000000"/>
                          </a:solidFill>
                          <a:effectLst/>
                          <a:latin typeface="Calibri" panose="020F0502020204030204" pitchFamily="34" charset="0"/>
                        </a:rPr>
                        <a:t>Región</a:t>
                      </a:r>
                    </a:p>
                  </a:txBody>
                  <a:tcPr marL="6086" marR="6086" marT="6086"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1" i="0" u="none" strike="noStrike">
                          <a:solidFill>
                            <a:srgbClr val="000000"/>
                          </a:solidFill>
                          <a:effectLst/>
                          <a:latin typeface="Calibri" panose="020F0502020204030204" pitchFamily="34" charset="0"/>
                        </a:rPr>
                        <a:t>Comuna</a:t>
                      </a:r>
                    </a:p>
                  </a:txBody>
                  <a:tcPr marL="6086" marR="6086" marT="6086"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N°</a:t>
                      </a:r>
                    </a:p>
                  </a:txBody>
                  <a:tcPr marL="6086" marR="6086" marT="6086"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Estación de </a:t>
                      </a:r>
                      <a:r>
                        <a:rPr lang="es-CL" sz="1050" b="1" i="0" u="none" strike="noStrike" dirty="0" err="1">
                          <a:solidFill>
                            <a:srgbClr val="000000"/>
                          </a:solidFill>
                          <a:effectLst/>
                          <a:latin typeface="Calibri" panose="020F0502020204030204" pitchFamily="34" charset="0"/>
                        </a:rPr>
                        <a:t>agroclima</a:t>
                      </a:r>
                      <a:r>
                        <a:rPr lang="es-CL" sz="1050" b="1" i="0" u="none" strike="noStrike" dirty="0">
                          <a:solidFill>
                            <a:srgbClr val="000000"/>
                          </a:solidFill>
                          <a:effectLst/>
                          <a:latin typeface="Calibri" panose="020F0502020204030204" pitchFamily="34" charset="0"/>
                        </a:rPr>
                        <a:t> </a:t>
                      </a:r>
                    </a:p>
                  </a:txBody>
                  <a:tcPr marL="6086" marR="6086" marT="6086"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2022</a:t>
                      </a:r>
                    </a:p>
                  </a:txBody>
                  <a:tcPr marL="6086" marR="6086" marT="6086"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2021</a:t>
                      </a:r>
                    </a:p>
                  </a:txBody>
                  <a:tcPr marL="6086" marR="6086" marT="6086"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51360">
                <a:tc rowSpan="7">
                  <a:txBody>
                    <a:bodyPr/>
                    <a:lstStyle/>
                    <a:p>
                      <a:pPr algn="ctr" fontAlgn="ctr"/>
                      <a:r>
                        <a:rPr lang="es-CL" sz="1050" b="1" i="0" u="none" strike="noStrike">
                          <a:solidFill>
                            <a:srgbClr val="000000"/>
                          </a:solidFill>
                          <a:effectLst/>
                          <a:latin typeface="Calibri" panose="020F0502020204030204" pitchFamily="34" charset="0"/>
                        </a:rPr>
                        <a:t>RM</a:t>
                      </a:r>
                    </a:p>
                  </a:txBody>
                  <a:tcPr marL="6086" marR="6086" marT="608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Buin</a:t>
                      </a:r>
                    </a:p>
                  </a:txBody>
                  <a:tcPr marL="6086" marR="6086" marT="6086" marB="0" anchor="ctr">
                    <a:lnL>
                      <a:noFill/>
                    </a:lnL>
                    <a:lnR>
                      <a:noFill/>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es-CL" sz="1050" b="0" i="0" u="none" strike="noStrike">
                          <a:solidFill>
                            <a:srgbClr val="000000"/>
                          </a:solidFill>
                          <a:effectLst/>
                          <a:latin typeface="Calibri" panose="020F0502020204030204" pitchFamily="34" charset="0"/>
                        </a:rPr>
                        <a:t>1</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Buin / Huelquen/ Calera de tango </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dirty="0">
                          <a:solidFill>
                            <a:srgbClr val="000000"/>
                          </a:solidFill>
                          <a:effectLst/>
                          <a:latin typeface="Calibri" panose="020F0502020204030204" pitchFamily="34" charset="0"/>
                        </a:rPr>
                        <a:t>16</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8</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51360">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Paine</a:t>
                      </a:r>
                    </a:p>
                  </a:txBody>
                  <a:tcPr marL="6086" marR="6086" marT="6086" marB="0" anchor="ctr">
                    <a:lnL>
                      <a:noFill/>
                    </a:lnL>
                    <a:lnR>
                      <a:noFill/>
                    </a:lnR>
                    <a:lnT>
                      <a:noFill/>
                    </a:lnT>
                    <a:lnB>
                      <a:noFill/>
                    </a:lnB>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2"/>
                  </a:ext>
                </a:extLst>
              </a:tr>
              <a:tr h="297174">
                <a:tc vMerge="1">
                  <a:txBody>
                    <a:bodyPr/>
                    <a:lstStyle/>
                    <a:p>
                      <a:endParaRPr lang="es-CL"/>
                    </a:p>
                  </a:txBody>
                  <a:tcPr/>
                </a:tc>
                <a:tc>
                  <a:txBody>
                    <a:bodyPr/>
                    <a:lstStyle/>
                    <a:p>
                      <a:pPr algn="l" fontAlgn="ctr"/>
                      <a:r>
                        <a:rPr lang="es-CL" sz="1050" b="0" i="0" u="none" strike="noStrike" dirty="0">
                          <a:solidFill>
                            <a:srgbClr val="000000"/>
                          </a:solidFill>
                          <a:effectLst/>
                          <a:latin typeface="Calibri" panose="020F0502020204030204" pitchFamily="34" charset="0"/>
                        </a:rPr>
                        <a:t>Calera de Tango</a:t>
                      </a:r>
                    </a:p>
                  </a:txBody>
                  <a:tcPr marL="6086" marR="6086" marT="6086" marB="0" anchor="ctr">
                    <a:lnL>
                      <a:noFill/>
                    </a:lnL>
                    <a:lnR>
                      <a:noFill/>
                    </a:lnR>
                    <a:lnT>
                      <a:noFill/>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3"/>
                  </a:ext>
                </a:extLst>
              </a:tr>
              <a:tr h="167276">
                <a:tc vMerge="1">
                  <a:txBody>
                    <a:bodyPr/>
                    <a:lstStyle/>
                    <a:p>
                      <a:endParaRPr lang="es-CL"/>
                    </a:p>
                  </a:txBody>
                  <a:tcPr/>
                </a:tc>
                <a:tc rowSpan="4">
                  <a:txBody>
                    <a:bodyPr/>
                    <a:lstStyle/>
                    <a:p>
                      <a:pPr algn="l" fontAlgn="ctr"/>
                      <a:r>
                        <a:rPr lang="es-CL" sz="1050" b="0" i="0" u="none" strike="noStrike">
                          <a:solidFill>
                            <a:srgbClr val="000000"/>
                          </a:solidFill>
                          <a:effectLst/>
                          <a:latin typeface="Calibri" panose="020F0502020204030204" pitchFamily="34" charset="0"/>
                        </a:rPr>
                        <a:t>Melipilla</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Mallarauco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3966">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3</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Melipilla</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0</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51360">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4</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San Diego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4</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51360">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5</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Chocalan</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5</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55504">
                <a:tc rowSpan="11">
                  <a:txBody>
                    <a:bodyPr/>
                    <a:lstStyle/>
                    <a:p>
                      <a:pPr algn="ctr" fontAlgn="ctr"/>
                      <a:r>
                        <a:rPr lang="es-CL" sz="1050" b="1" i="0" u="none" strike="noStrike">
                          <a:solidFill>
                            <a:srgbClr val="000000"/>
                          </a:solidFill>
                          <a:effectLst/>
                          <a:latin typeface="Calibri" panose="020F0502020204030204" pitchFamily="34" charset="0"/>
                        </a:rPr>
                        <a:t>VI</a:t>
                      </a:r>
                    </a:p>
                  </a:txBody>
                  <a:tcPr marL="6086" marR="6086" marT="608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Codegua</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6</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Graneros / Codegua/          Codegua Norte</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27</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14</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5757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Graneros</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9"/>
                  </a:ext>
                </a:extLst>
              </a:tr>
              <a:tr h="151360">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Las Cabras</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7</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Rapel</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51360">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8</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Sta. Brisila</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51360">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Mostazal</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9</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Mostazal</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10</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51360">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Rengo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10</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Requinoa</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24</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11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51360">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Requinoa</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14"/>
                  </a:ext>
                </a:extLst>
              </a:tr>
              <a:tr h="297174">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San Vicente TT</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11</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San Vicente TT</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27</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14</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297174">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Chimbarongo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12</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Chimbarongo / El Carmen</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51360">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San Fernando</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13</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San Fernando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7</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237816">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14</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Chimbarongo / El Carmen</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12</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8</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51360">
                <a:tc rowSpan="8">
                  <a:txBody>
                    <a:bodyPr/>
                    <a:lstStyle/>
                    <a:p>
                      <a:pPr algn="ctr" fontAlgn="ctr"/>
                      <a:r>
                        <a:rPr lang="es-CL" sz="1050" b="1" i="0" u="none" strike="noStrike">
                          <a:solidFill>
                            <a:srgbClr val="000000"/>
                          </a:solidFill>
                          <a:effectLst/>
                          <a:latin typeface="Calibri" panose="020F0502020204030204" pitchFamily="34" charset="0"/>
                        </a:rPr>
                        <a:t>VII</a:t>
                      </a:r>
                    </a:p>
                  </a:txBody>
                  <a:tcPr marL="6086" marR="6086" marT="608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Curicó</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15</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Sagrada Familia/ Tutuquen / Rauco</a:t>
                      </a:r>
                    </a:p>
                  </a:txBody>
                  <a:tcPr marL="6086" marR="6086" marT="6086"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15</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9</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r h="220260">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Sagrada Familia</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20"/>
                  </a:ext>
                </a:extLst>
              </a:tr>
              <a:tr h="151360">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Rauco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21"/>
                  </a:ext>
                </a:extLst>
              </a:tr>
              <a:tr h="151360">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Molina</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16</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Lontue</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10</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151360">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17</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Tres Esquinas</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4</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7</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51360">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Teno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18</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Morza</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25</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51360">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19</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Teno</a:t>
                      </a:r>
                    </a:p>
                  </a:txBody>
                  <a:tcPr marL="6086" marR="6086" marT="608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7</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5"/>
                  </a:ext>
                </a:extLst>
              </a:tr>
              <a:tr h="151360">
                <a:tc vMerge="1">
                  <a:txBody>
                    <a:bodyPr/>
                    <a:lstStyle/>
                    <a:p>
                      <a:endParaRPr lang="es-CL"/>
                    </a:p>
                  </a:txBody>
                  <a:tcPr/>
                </a:tc>
                <a:tc>
                  <a:txBody>
                    <a:bodyPr/>
                    <a:lstStyle/>
                    <a:p>
                      <a:pPr algn="l" fontAlgn="ctr"/>
                      <a:r>
                        <a:rPr lang="es-CL" sz="1050" b="0" i="0" u="none" strike="noStrike" dirty="0">
                          <a:solidFill>
                            <a:srgbClr val="000000"/>
                          </a:solidFill>
                          <a:effectLst/>
                          <a:latin typeface="Calibri" panose="020F0502020204030204" pitchFamily="34" charset="0"/>
                        </a:rPr>
                        <a:t>Romeral</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20</a:t>
                      </a: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dirty="0" err="1">
                          <a:solidFill>
                            <a:srgbClr val="000000"/>
                          </a:solidFill>
                          <a:effectLst/>
                          <a:latin typeface="Calibri" panose="020F0502020204030204" pitchFamily="34" charset="0"/>
                        </a:rPr>
                        <a:t>Morza</a:t>
                      </a:r>
                      <a:endParaRPr lang="es-CL" sz="1050" b="0" i="0" u="none" strike="noStrike" dirty="0">
                        <a:solidFill>
                          <a:srgbClr val="000000"/>
                        </a:solidFill>
                        <a:effectLst/>
                        <a:latin typeface="Calibri" panose="020F0502020204030204" pitchFamily="34" charset="0"/>
                      </a:endParaRPr>
                    </a:p>
                  </a:txBody>
                  <a:tcPr marL="6086" marR="6086" marT="6086"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25</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dirty="0">
                          <a:solidFill>
                            <a:srgbClr val="000000"/>
                          </a:solidFill>
                          <a:effectLst/>
                          <a:latin typeface="Calibri" panose="020F0502020204030204" pitchFamily="34" charset="0"/>
                        </a:rPr>
                        <a:t>11</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bl>
          </a:graphicData>
        </a:graphic>
      </p:graphicFrame>
      <p:graphicFrame>
        <p:nvGraphicFramePr>
          <p:cNvPr id="4" name="Gráfico 3">
            <a:extLst>
              <a:ext uri="{FF2B5EF4-FFF2-40B4-BE49-F238E27FC236}">
                <a16:creationId xmlns:a16="http://schemas.microsoft.com/office/drawing/2014/main" xmlns="" id="{5B606563-1322-FDC8-7156-D4115C4CA668}"/>
              </a:ext>
            </a:extLst>
          </p:cNvPr>
          <p:cNvGraphicFramePr>
            <a:graphicFrameLocks/>
          </p:cNvGraphicFramePr>
          <p:nvPr>
            <p:extLst>
              <p:ext uri="{D42A27DB-BD31-4B8C-83A1-F6EECF244321}">
                <p14:modId xmlns:p14="http://schemas.microsoft.com/office/powerpoint/2010/main" val="2648241136"/>
              </p:ext>
            </p:extLst>
          </p:nvPr>
        </p:nvGraphicFramePr>
        <p:xfrm>
          <a:off x="3437357" y="3263003"/>
          <a:ext cx="3975590" cy="2743200"/>
        </p:xfrm>
        <a:graphic>
          <a:graphicData uri="http://schemas.openxmlformats.org/drawingml/2006/chart">
            <c:chart xmlns:c="http://schemas.openxmlformats.org/drawingml/2006/chart" xmlns:r="http://schemas.openxmlformats.org/officeDocument/2006/relationships" r:id="rId4"/>
          </a:graphicData>
        </a:graphic>
      </p:graphicFrame>
      <p:pic>
        <p:nvPicPr>
          <p:cNvPr id="8" name="Imagen 7" descr="Mapa&#10;&#10;Descripción generada automáticamente">
            <a:extLst>
              <a:ext uri="{FF2B5EF4-FFF2-40B4-BE49-F238E27FC236}">
                <a16:creationId xmlns:a16="http://schemas.microsoft.com/office/drawing/2014/main" xmlns="" id="{139FFBC6-63D9-F610-04E3-2E1773C63722}"/>
              </a:ext>
            </a:extLst>
          </p:cNvPr>
          <p:cNvPicPr>
            <a:picLocks noChangeAspect="1"/>
          </p:cNvPicPr>
          <p:nvPr/>
        </p:nvPicPr>
        <p:blipFill rotWithShape="1">
          <a:blip r:embed="rId5">
            <a:extLst>
              <a:ext uri="{28A0092B-C50C-407E-A947-70E740481C1C}">
                <a14:useLocalDpi xmlns:a14="http://schemas.microsoft.com/office/drawing/2010/main" val="0"/>
              </a:ext>
            </a:extLst>
          </a:blip>
          <a:srcRect r="8448"/>
          <a:stretch/>
        </p:blipFill>
        <p:spPr>
          <a:xfrm>
            <a:off x="131954" y="675627"/>
            <a:ext cx="3253193" cy="5242994"/>
          </a:xfrm>
          <a:prstGeom prst="rect">
            <a:avLst/>
          </a:prstGeom>
        </p:spPr>
      </p:pic>
    </p:spTree>
    <p:extLst>
      <p:ext uri="{BB962C8B-B14F-4D97-AF65-F5344CB8AC3E}">
        <p14:creationId xmlns:p14="http://schemas.microsoft.com/office/powerpoint/2010/main" val="213405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4"/>
          <p:cNvSpPr txBox="1">
            <a:spLocks/>
          </p:cNvSpPr>
          <p:nvPr/>
        </p:nvSpPr>
        <p:spPr>
          <a:xfrm>
            <a:off x="4520485" y="85922"/>
            <a:ext cx="4209215" cy="482040"/>
          </a:xfrm>
          <a:prstGeom prst="rect">
            <a:avLst/>
          </a:prstGeom>
        </p:spPr>
        <p:txBody>
          <a:bodyPr>
            <a:noAutofit/>
          </a:bodyPr>
          <a:lstStyle>
            <a:lvl1pPr algn="l" defTabSz="914411" rtl="0" eaLnBrk="1" latinLnBrk="0" hangingPunct="1">
              <a:lnSpc>
                <a:spcPct val="90000"/>
              </a:lnSpc>
              <a:spcBef>
                <a:spcPct val="0"/>
              </a:spcBef>
              <a:buNone/>
              <a:defRPr sz="4400" kern="1200">
                <a:solidFill>
                  <a:schemeClr val="tx1"/>
                </a:solidFill>
                <a:latin typeface="+mj-lt"/>
                <a:ea typeface="+mj-ea"/>
                <a:cs typeface="+mj-cs"/>
              </a:defRPr>
            </a:lvl1pPr>
          </a:lstStyle>
          <a:p>
            <a:r>
              <a:rPr lang="es-CL" sz="3600" dirty="0"/>
              <a:t>Evapotranspiración</a:t>
            </a:r>
          </a:p>
        </p:txBody>
      </p:sp>
      <p:sp>
        <p:nvSpPr>
          <p:cNvPr id="5" name="CuadroTexto 4"/>
          <p:cNvSpPr txBox="1"/>
          <p:nvPr/>
        </p:nvSpPr>
        <p:spPr>
          <a:xfrm>
            <a:off x="388903" y="6156111"/>
            <a:ext cx="3770898" cy="600164"/>
          </a:xfrm>
          <a:prstGeom prst="rect">
            <a:avLst/>
          </a:prstGeom>
          <a:noFill/>
        </p:spPr>
        <p:txBody>
          <a:bodyPr wrap="square" rtlCol="0">
            <a:spAutoFit/>
          </a:bodyPr>
          <a:lstStyle/>
          <a:p>
            <a:pPr algn="just"/>
            <a:r>
              <a:rPr lang="es-CL" sz="1100" b="1" dirty="0"/>
              <a:t>Figura 4. </a:t>
            </a:r>
            <a:r>
              <a:rPr lang="es-CL" sz="1100" dirty="0"/>
              <a:t>Evapotranspiración acumulada durante la semana 52 del 2022 en las distintas zonas productivas de cerezo, desde la región Metropolitana hasta la región del Maule. </a:t>
            </a:r>
          </a:p>
        </p:txBody>
      </p:sp>
      <p:sp>
        <p:nvSpPr>
          <p:cNvPr id="6" name="CuadroTexto 5"/>
          <p:cNvSpPr txBox="1"/>
          <p:nvPr/>
        </p:nvSpPr>
        <p:spPr>
          <a:xfrm>
            <a:off x="4430333" y="1529970"/>
            <a:ext cx="6930093" cy="261610"/>
          </a:xfrm>
          <a:prstGeom prst="rect">
            <a:avLst/>
          </a:prstGeom>
          <a:noFill/>
        </p:spPr>
        <p:txBody>
          <a:bodyPr wrap="square" rtlCol="0">
            <a:spAutoFit/>
          </a:bodyPr>
          <a:lstStyle/>
          <a:p>
            <a:pPr algn="just"/>
            <a:r>
              <a:rPr lang="es-CL" sz="1100" b="1" dirty="0"/>
              <a:t>Tabla 3. </a:t>
            </a:r>
            <a:r>
              <a:rPr lang="es-CL" sz="1100" dirty="0"/>
              <a:t>Evapotranspiración acumulada durante la semana 51 (mm/semana) del 2022 y 2021. </a:t>
            </a:r>
          </a:p>
        </p:txBody>
      </p:sp>
      <p:sp>
        <p:nvSpPr>
          <p:cNvPr id="7" name="CuadroTexto 6"/>
          <p:cNvSpPr txBox="1"/>
          <p:nvPr/>
        </p:nvSpPr>
        <p:spPr>
          <a:xfrm>
            <a:off x="4430333" y="6498739"/>
            <a:ext cx="7255790" cy="215444"/>
          </a:xfrm>
          <a:prstGeom prst="rect">
            <a:avLst/>
          </a:prstGeom>
          <a:noFill/>
        </p:spPr>
        <p:txBody>
          <a:bodyPr wrap="square" rtlCol="0">
            <a:spAutoFit/>
          </a:bodyPr>
          <a:lstStyle/>
          <a:p>
            <a:pPr algn="just"/>
            <a:r>
              <a:rPr lang="es-CL" sz="800" b="1" dirty="0"/>
              <a:t>*estación de </a:t>
            </a:r>
            <a:r>
              <a:rPr lang="es-CL" sz="800" b="1" dirty="0" err="1"/>
              <a:t>agroclima</a:t>
            </a:r>
            <a:r>
              <a:rPr lang="es-CL" sz="800" b="1" dirty="0"/>
              <a:t> que corresponde a la comuna de acuerdo al área de cobertura climática homogénea  establecida por </a:t>
            </a:r>
            <a:r>
              <a:rPr lang="es-CL" sz="800" b="1" dirty="0" err="1"/>
              <a:t>Santibañez</a:t>
            </a:r>
            <a:r>
              <a:rPr lang="es-CL" sz="800" b="1" dirty="0"/>
              <a:t>. </a:t>
            </a:r>
            <a:endParaRPr lang="es-CL" sz="800" dirty="0"/>
          </a:p>
        </p:txBody>
      </p:sp>
      <p:pic>
        <p:nvPicPr>
          <p:cNvPr id="9" name="Imagen 8"/>
          <p:cNvPicPr>
            <a:picLocks noChangeAspect="1"/>
          </p:cNvPicPr>
          <p:nvPr/>
        </p:nvPicPr>
        <p:blipFill>
          <a:blip r:embed="rId2"/>
          <a:stretch>
            <a:fillRect/>
          </a:stretch>
        </p:blipFill>
        <p:spPr>
          <a:xfrm>
            <a:off x="136949" y="85922"/>
            <a:ext cx="1105037" cy="564797"/>
          </a:xfrm>
          <a:prstGeom prst="rect">
            <a:avLst/>
          </a:prstGeom>
        </p:spPr>
      </p:pic>
      <p:pic>
        <p:nvPicPr>
          <p:cNvPr id="10" name="Imagen 9"/>
          <p:cNvPicPr>
            <a:picLocks noChangeAspect="1"/>
          </p:cNvPicPr>
          <p:nvPr/>
        </p:nvPicPr>
        <p:blipFill>
          <a:blip r:embed="rId3"/>
          <a:stretch>
            <a:fillRect/>
          </a:stretch>
        </p:blipFill>
        <p:spPr>
          <a:xfrm>
            <a:off x="10254646" y="147739"/>
            <a:ext cx="1816360" cy="430626"/>
          </a:xfrm>
          <a:prstGeom prst="rect">
            <a:avLst/>
          </a:prstGeom>
        </p:spPr>
      </p:pic>
      <p:sp>
        <p:nvSpPr>
          <p:cNvPr id="12" name="CuadroTexto 11"/>
          <p:cNvSpPr txBox="1"/>
          <p:nvPr/>
        </p:nvSpPr>
        <p:spPr>
          <a:xfrm>
            <a:off x="4520485" y="647472"/>
            <a:ext cx="7550522" cy="738664"/>
          </a:xfrm>
          <a:prstGeom prst="rect">
            <a:avLst/>
          </a:prstGeom>
          <a:noFill/>
        </p:spPr>
        <p:txBody>
          <a:bodyPr wrap="square" rtlCol="0">
            <a:spAutoFit/>
          </a:bodyPr>
          <a:lstStyle/>
          <a:p>
            <a:pPr algn="just"/>
            <a:r>
              <a:rPr lang="es-CL" sz="1400" dirty="0"/>
              <a:t>En general, durante la semana 52 en 13 de las 20 estaciones monitoreadas hubo una menor tasa de evapotranspiración en comparación con la temporada anterior. Las mayores tasas de </a:t>
            </a:r>
            <a:r>
              <a:rPr lang="es-CL" sz="1400" dirty="0" err="1"/>
              <a:t>ETo</a:t>
            </a:r>
            <a:r>
              <a:rPr lang="es-CL" sz="1400" dirty="0"/>
              <a:t> durante la semana 52 se registraron en Rengo y </a:t>
            </a:r>
            <a:r>
              <a:rPr lang="es-CL" sz="1400" dirty="0" err="1"/>
              <a:t>Requinoa</a:t>
            </a:r>
            <a:r>
              <a:rPr lang="es-CL" sz="1400" dirty="0"/>
              <a:t> con </a:t>
            </a:r>
            <a:r>
              <a:rPr lang="es-CL" sz="1400"/>
              <a:t>42,52 mm (</a:t>
            </a:r>
            <a:r>
              <a:rPr lang="es-CL" sz="1400" dirty="0"/>
              <a:t>Figura 4 y Tabla 3).</a:t>
            </a:r>
          </a:p>
        </p:txBody>
      </p:sp>
      <p:graphicFrame>
        <p:nvGraphicFramePr>
          <p:cNvPr id="4" name="Tabla 3"/>
          <p:cNvGraphicFramePr>
            <a:graphicFrameLocks noGrp="1"/>
          </p:cNvGraphicFramePr>
          <p:nvPr>
            <p:extLst>
              <p:ext uri="{D42A27DB-BD31-4B8C-83A1-F6EECF244321}">
                <p14:modId xmlns:p14="http://schemas.microsoft.com/office/powerpoint/2010/main" val="1913039675"/>
              </p:ext>
            </p:extLst>
          </p:nvPr>
        </p:nvGraphicFramePr>
        <p:xfrm>
          <a:off x="4545344" y="1825627"/>
          <a:ext cx="7140779" cy="4639065"/>
        </p:xfrm>
        <a:graphic>
          <a:graphicData uri="http://schemas.openxmlformats.org/drawingml/2006/table">
            <a:tbl>
              <a:tblPr/>
              <a:tblGrid>
                <a:gridCol w="516053">
                  <a:extLst>
                    <a:ext uri="{9D8B030D-6E8A-4147-A177-3AD203B41FA5}">
                      <a16:colId xmlns:a16="http://schemas.microsoft.com/office/drawing/2014/main" xmlns="" val="20000"/>
                    </a:ext>
                  </a:extLst>
                </a:gridCol>
                <a:gridCol w="1107583">
                  <a:extLst>
                    <a:ext uri="{9D8B030D-6E8A-4147-A177-3AD203B41FA5}">
                      <a16:colId xmlns:a16="http://schemas.microsoft.com/office/drawing/2014/main" xmlns="" val="20001"/>
                    </a:ext>
                  </a:extLst>
                </a:gridCol>
                <a:gridCol w="3381585">
                  <a:extLst>
                    <a:ext uri="{9D8B030D-6E8A-4147-A177-3AD203B41FA5}">
                      <a16:colId xmlns:a16="http://schemas.microsoft.com/office/drawing/2014/main" xmlns="" val="20002"/>
                    </a:ext>
                  </a:extLst>
                </a:gridCol>
                <a:gridCol w="1067779">
                  <a:extLst>
                    <a:ext uri="{9D8B030D-6E8A-4147-A177-3AD203B41FA5}">
                      <a16:colId xmlns:a16="http://schemas.microsoft.com/office/drawing/2014/main" xmlns="" val="20003"/>
                    </a:ext>
                  </a:extLst>
                </a:gridCol>
                <a:gridCol w="1067779">
                  <a:extLst>
                    <a:ext uri="{9D8B030D-6E8A-4147-A177-3AD203B41FA5}">
                      <a16:colId xmlns:a16="http://schemas.microsoft.com/office/drawing/2014/main" xmlns="" val="20004"/>
                    </a:ext>
                  </a:extLst>
                </a:gridCol>
              </a:tblGrid>
              <a:tr h="135446">
                <a:tc>
                  <a:txBody>
                    <a:bodyPr/>
                    <a:lstStyle/>
                    <a:p>
                      <a:pPr algn="l" fontAlgn="ctr"/>
                      <a:r>
                        <a:rPr lang="es-CL" sz="1050" b="1" i="0" u="none" strike="noStrike" dirty="0">
                          <a:solidFill>
                            <a:srgbClr val="000000"/>
                          </a:solidFill>
                          <a:effectLst/>
                          <a:latin typeface="Calibri" panose="020F0502020204030204" pitchFamily="34" charset="0"/>
                        </a:rPr>
                        <a:t>Región</a:t>
                      </a:r>
                    </a:p>
                  </a:txBody>
                  <a:tcPr marL="6479" marR="6479" marT="647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1" i="0" u="none" strike="noStrike" dirty="0">
                          <a:solidFill>
                            <a:srgbClr val="000000"/>
                          </a:solidFill>
                          <a:effectLst/>
                          <a:latin typeface="Calibri" panose="020F0502020204030204" pitchFamily="34" charset="0"/>
                        </a:rPr>
                        <a:t>Comuna</a:t>
                      </a:r>
                    </a:p>
                  </a:txBody>
                  <a:tcPr marL="6479" marR="6479" marT="647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Estación de </a:t>
                      </a:r>
                      <a:r>
                        <a:rPr lang="es-CL" sz="1050" b="1" i="0" u="none" strike="noStrike" dirty="0" err="1">
                          <a:solidFill>
                            <a:srgbClr val="000000"/>
                          </a:solidFill>
                          <a:effectLst/>
                          <a:latin typeface="Calibri" panose="020F0502020204030204" pitchFamily="34" charset="0"/>
                        </a:rPr>
                        <a:t>agroclima</a:t>
                      </a:r>
                      <a:r>
                        <a:rPr lang="es-CL" sz="1050" b="1" i="0" u="none" strike="noStrike" dirty="0">
                          <a:solidFill>
                            <a:srgbClr val="000000"/>
                          </a:solidFill>
                          <a:effectLst/>
                          <a:latin typeface="Calibri" panose="020F0502020204030204" pitchFamily="34" charset="0"/>
                        </a:rPr>
                        <a:t> </a:t>
                      </a:r>
                    </a:p>
                  </a:txBody>
                  <a:tcPr marL="6479" marR="6479" marT="647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2022</a:t>
                      </a:r>
                    </a:p>
                  </a:txBody>
                  <a:tcPr marL="6479" marR="6479" marT="647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1" i="0" u="none" strike="noStrike" dirty="0">
                          <a:solidFill>
                            <a:srgbClr val="000000"/>
                          </a:solidFill>
                          <a:effectLst/>
                          <a:latin typeface="Calibri" panose="020F0502020204030204" pitchFamily="34" charset="0"/>
                        </a:rPr>
                        <a:t>2021</a:t>
                      </a:r>
                    </a:p>
                  </a:txBody>
                  <a:tcPr marL="6479" marR="6479" marT="647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35446">
                <a:tc rowSpan="7">
                  <a:txBody>
                    <a:bodyPr/>
                    <a:lstStyle/>
                    <a:p>
                      <a:pPr algn="ctr" fontAlgn="ctr"/>
                      <a:r>
                        <a:rPr lang="es-CL" sz="1050" b="1" i="0" u="none" strike="noStrike">
                          <a:solidFill>
                            <a:srgbClr val="000000"/>
                          </a:solidFill>
                          <a:effectLst/>
                          <a:latin typeface="Calibri" panose="020F0502020204030204" pitchFamily="34" charset="0"/>
                        </a:rPr>
                        <a:t>RM</a:t>
                      </a:r>
                    </a:p>
                  </a:txBody>
                  <a:tcPr marL="6479" marR="6479" marT="647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Buin</a:t>
                      </a:r>
                    </a:p>
                  </a:txBody>
                  <a:tcPr marL="6479" marR="6479" marT="6479" marB="0" anchor="ctr">
                    <a:lnL>
                      <a:noFill/>
                    </a:lnL>
                    <a:lnR>
                      <a:noFill/>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es-CL" sz="1050" b="0" i="0" u="none" strike="noStrike">
                          <a:solidFill>
                            <a:srgbClr val="000000"/>
                          </a:solidFill>
                          <a:effectLst/>
                          <a:latin typeface="Calibri" panose="020F0502020204030204" pitchFamily="34" charset="0"/>
                        </a:rPr>
                        <a:t>Buin / Huelquen/ Calera de tango </a:t>
                      </a:r>
                    </a:p>
                  </a:txBody>
                  <a:tcPr marL="6479" marR="6479" marT="6479"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dirty="0">
                          <a:solidFill>
                            <a:srgbClr val="000000"/>
                          </a:solidFill>
                          <a:effectLst/>
                          <a:latin typeface="Calibri" panose="020F0502020204030204" pitchFamily="34" charset="0"/>
                        </a:rPr>
                        <a:t>29,9</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32,4</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35446">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Paine</a:t>
                      </a:r>
                    </a:p>
                  </a:txBody>
                  <a:tcPr marL="6479" marR="6479" marT="6479" marB="0" anchor="ctr">
                    <a:lnL>
                      <a:noFill/>
                    </a:lnL>
                    <a:lnR>
                      <a:noFill/>
                    </a:lnR>
                    <a:lnT>
                      <a:noFill/>
                    </a:lnT>
                    <a:lnB>
                      <a:noFill/>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2"/>
                  </a:ext>
                </a:extLst>
              </a:tr>
              <a:tr h="169953">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Calera de Tango</a:t>
                      </a:r>
                    </a:p>
                  </a:txBody>
                  <a:tcPr marL="6479" marR="6479" marT="6479" marB="0" anchor="ctr">
                    <a:lnL>
                      <a:noFill/>
                    </a:lnL>
                    <a:lnR>
                      <a:noFill/>
                    </a:lnR>
                    <a:lnT>
                      <a:noFill/>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3"/>
                  </a:ext>
                </a:extLst>
              </a:tr>
              <a:tr h="169953">
                <a:tc vMerge="1">
                  <a:txBody>
                    <a:bodyPr/>
                    <a:lstStyle/>
                    <a:p>
                      <a:endParaRPr lang="es-CL"/>
                    </a:p>
                  </a:txBody>
                  <a:tcPr/>
                </a:tc>
                <a:tc rowSpan="4">
                  <a:txBody>
                    <a:bodyPr/>
                    <a:lstStyle/>
                    <a:p>
                      <a:pPr algn="l" fontAlgn="ctr"/>
                      <a:r>
                        <a:rPr lang="es-CL" sz="1050" b="0" i="0" u="none" strike="noStrike">
                          <a:solidFill>
                            <a:srgbClr val="000000"/>
                          </a:solidFill>
                          <a:effectLst/>
                          <a:latin typeface="Calibri" panose="020F0502020204030204" pitchFamily="34" charset="0"/>
                        </a:rPr>
                        <a:t>Melipilla</a:t>
                      </a:r>
                    </a:p>
                  </a:txBody>
                  <a:tcPr marL="6479" marR="6479" marT="647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Mallarauco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32,7</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36,9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35446">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Melipilla</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33,2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33,1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5446">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San Diego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33,6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33,5</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35446">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Chocalan</a:t>
                      </a:r>
                    </a:p>
                  </a:txBody>
                  <a:tcPr marL="6479" marR="6479" marT="647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33,1</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32,0</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35446">
                <a:tc rowSpan="11">
                  <a:txBody>
                    <a:bodyPr/>
                    <a:lstStyle/>
                    <a:p>
                      <a:pPr algn="ctr" fontAlgn="ctr"/>
                      <a:r>
                        <a:rPr lang="es-CL" sz="1050" b="1" i="0" u="none" strike="noStrike">
                          <a:solidFill>
                            <a:srgbClr val="000000"/>
                          </a:solidFill>
                          <a:effectLst/>
                          <a:latin typeface="Calibri" panose="020F0502020204030204" pitchFamily="34" charset="0"/>
                        </a:rPr>
                        <a:t>VI</a:t>
                      </a:r>
                    </a:p>
                  </a:txBody>
                  <a:tcPr marL="6479" marR="6479" marT="647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Codegua</a:t>
                      </a:r>
                    </a:p>
                  </a:txBody>
                  <a:tcPr marL="6479" marR="6479" marT="6479"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dirty="0">
                          <a:solidFill>
                            <a:srgbClr val="000000"/>
                          </a:solidFill>
                          <a:effectLst/>
                          <a:latin typeface="Calibri" panose="020F0502020204030204" pitchFamily="34" charset="0"/>
                        </a:rPr>
                        <a:t>Graneros / Codegua/ Codegua Norte</a:t>
                      </a:r>
                    </a:p>
                  </a:txBody>
                  <a:tcPr marL="6479" marR="6479" marT="6479"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31,5</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31,0</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72028">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Graneros</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09"/>
                  </a:ext>
                </a:extLst>
              </a:tr>
              <a:tr h="135446">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Las Cabras</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Rapel</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29,3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24,7</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35446">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Sta. Brisila</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30,8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17,9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35446">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Mostazal</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Mostazal</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29,8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35,2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35446">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Rengo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Requinoa</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42,5</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CL" sz="1050" b="0" i="0" u="none" strike="noStrike">
                          <a:solidFill>
                            <a:srgbClr val="000000"/>
                          </a:solidFill>
                          <a:effectLst/>
                          <a:latin typeface="Calibri" panose="020F0502020204030204" pitchFamily="34" charset="0"/>
                        </a:rPr>
                        <a:t>30,9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35446">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Requinoa</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14"/>
                  </a:ext>
                </a:extLst>
              </a:tr>
              <a:tr h="169953">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San Vicente TT</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San Vicente TT</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30,2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28,2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253243">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Chimbarongo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Chimbarongo / El Carmen</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29,1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30,2</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69953">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San Fernando</a:t>
                      </a:r>
                    </a:p>
                  </a:txBody>
                  <a:tcPr marL="6479" marR="6479" marT="647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San Fernando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28,8</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30,6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97094">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Chimbarongo / El Carmen</a:t>
                      </a:r>
                    </a:p>
                  </a:txBody>
                  <a:tcPr marL="6479" marR="6479" marT="647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29,1</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30,2</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35446">
                <a:tc rowSpan="8">
                  <a:txBody>
                    <a:bodyPr/>
                    <a:lstStyle/>
                    <a:p>
                      <a:pPr algn="ctr" fontAlgn="ctr"/>
                      <a:r>
                        <a:rPr lang="es-CL" sz="1050" b="1" i="0" u="none" strike="noStrike">
                          <a:solidFill>
                            <a:srgbClr val="000000"/>
                          </a:solidFill>
                          <a:effectLst/>
                          <a:latin typeface="Calibri" panose="020F0502020204030204" pitchFamily="34" charset="0"/>
                        </a:rPr>
                        <a:t>VII</a:t>
                      </a:r>
                    </a:p>
                  </a:txBody>
                  <a:tcPr marL="6479" marR="6479" marT="647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50" b="0" i="0" u="none" strike="noStrike">
                          <a:solidFill>
                            <a:srgbClr val="000000"/>
                          </a:solidFill>
                          <a:effectLst/>
                          <a:latin typeface="Calibri" panose="020F0502020204030204" pitchFamily="34" charset="0"/>
                        </a:rPr>
                        <a:t>Curicó</a:t>
                      </a:r>
                    </a:p>
                  </a:txBody>
                  <a:tcPr marL="6479" marR="6479" marT="6479"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Sagrada Familia/ Tutuquen / Rauco</a:t>
                      </a:r>
                    </a:p>
                  </a:txBody>
                  <a:tcPr marL="6479" marR="6479" marT="6479"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29,9</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s-CL" sz="1050" b="0" i="0" u="none" strike="noStrike">
                          <a:solidFill>
                            <a:srgbClr val="000000"/>
                          </a:solidFill>
                          <a:effectLst/>
                          <a:latin typeface="Calibri" panose="020F0502020204030204" pitchFamily="34" charset="0"/>
                        </a:rPr>
                        <a:t>29,0</a:t>
                      </a:r>
                    </a:p>
                  </a:txBody>
                  <a:tcPr marL="6350" marR="6350" marT="635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r h="169953">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Sagrada Familia</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20"/>
                  </a:ext>
                </a:extLst>
              </a:tr>
              <a:tr h="135446">
                <a:tc vMerge="1">
                  <a:txBody>
                    <a:bodyPr/>
                    <a:lstStyle/>
                    <a:p>
                      <a:endParaRPr lang="es-CL"/>
                    </a:p>
                  </a:txBody>
                  <a:tcPr/>
                </a:tc>
                <a:tc>
                  <a:txBody>
                    <a:bodyPr/>
                    <a:lstStyle/>
                    <a:p>
                      <a:pPr algn="l" fontAlgn="ctr"/>
                      <a:r>
                        <a:rPr lang="es-CL" sz="1050" b="0" i="0" u="none" strike="noStrike">
                          <a:solidFill>
                            <a:srgbClr val="000000"/>
                          </a:solidFill>
                          <a:effectLst/>
                          <a:latin typeface="Calibri" panose="020F0502020204030204" pitchFamily="34" charset="0"/>
                        </a:rPr>
                        <a:t>Rauco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L"/>
                    </a:p>
                  </a:txBody>
                  <a:tcPr/>
                </a:tc>
                <a:tc vMerge="1">
                  <a:txBody>
                    <a:bodyPr/>
                    <a:lstStyle/>
                    <a:p>
                      <a:endParaRPr lang="es-CL"/>
                    </a:p>
                  </a:txBody>
                  <a:tcPr/>
                </a:tc>
                <a:tc vMerge="1">
                  <a:txBody>
                    <a:bodyPr/>
                    <a:lstStyle/>
                    <a:p>
                      <a:endParaRPr lang="es-CL"/>
                    </a:p>
                  </a:txBody>
                  <a:tcPr/>
                </a:tc>
                <a:extLst>
                  <a:ext uri="{0D108BD9-81ED-4DB2-BD59-A6C34878D82A}">
                    <a16:rowId xmlns:a16="http://schemas.microsoft.com/office/drawing/2014/main" xmlns="" val="10021"/>
                  </a:ext>
                </a:extLst>
              </a:tr>
              <a:tr h="135446">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Molina</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Lontue</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33,9</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28,4</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169953">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Tres Esquinas</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31,1</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29,6</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35446">
                <a:tc vMerge="1">
                  <a:txBody>
                    <a:bodyPr/>
                    <a:lstStyle/>
                    <a:p>
                      <a:endParaRPr lang="es-CL"/>
                    </a:p>
                  </a:txBody>
                  <a:tcPr/>
                </a:tc>
                <a:tc rowSpan="2">
                  <a:txBody>
                    <a:bodyPr/>
                    <a:lstStyle/>
                    <a:p>
                      <a:pPr algn="l" fontAlgn="ctr"/>
                      <a:r>
                        <a:rPr lang="es-CL" sz="1050" b="0" i="0" u="none" strike="noStrike">
                          <a:solidFill>
                            <a:srgbClr val="000000"/>
                          </a:solidFill>
                          <a:effectLst/>
                          <a:latin typeface="Calibri" panose="020F0502020204030204" pitchFamily="34" charset="0"/>
                        </a:rPr>
                        <a:t>Teno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Morza</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26,3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24,5</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35446">
                <a:tc vMerge="1">
                  <a:txBody>
                    <a:bodyPr/>
                    <a:lstStyle/>
                    <a:p>
                      <a:endParaRPr lang="es-CL"/>
                    </a:p>
                  </a:txBody>
                  <a:tcPr/>
                </a:tc>
                <a:tc vMerge="1">
                  <a:txBody>
                    <a:bodyPr/>
                    <a:lstStyle/>
                    <a:p>
                      <a:endParaRPr lang="es-CL"/>
                    </a:p>
                  </a:txBody>
                  <a:tcPr/>
                </a:tc>
                <a:tc>
                  <a:txBody>
                    <a:bodyPr/>
                    <a:lstStyle/>
                    <a:p>
                      <a:pPr algn="ctr" fontAlgn="ctr"/>
                      <a:r>
                        <a:rPr lang="es-CL" sz="1050" b="0" i="0" u="none" strike="noStrike">
                          <a:solidFill>
                            <a:srgbClr val="000000"/>
                          </a:solidFill>
                          <a:effectLst/>
                          <a:latin typeface="Calibri" panose="020F0502020204030204" pitchFamily="34" charset="0"/>
                        </a:rPr>
                        <a:t>Teno</a:t>
                      </a:r>
                    </a:p>
                  </a:txBody>
                  <a:tcPr marL="6479" marR="6479" marT="647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24,3</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24,5</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5"/>
                  </a:ext>
                </a:extLst>
              </a:tr>
              <a:tr h="135446">
                <a:tc vMerge="1">
                  <a:txBody>
                    <a:bodyPr/>
                    <a:lstStyle/>
                    <a:p>
                      <a:endParaRPr lang="es-CL"/>
                    </a:p>
                  </a:txBody>
                  <a:tcPr/>
                </a:tc>
                <a:tc>
                  <a:txBody>
                    <a:bodyPr/>
                    <a:lstStyle/>
                    <a:p>
                      <a:pPr algn="l" fontAlgn="ctr"/>
                      <a:r>
                        <a:rPr lang="es-CL" sz="1050" b="0" i="0" u="none" strike="noStrike" dirty="0">
                          <a:solidFill>
                            <a:srgbClr val="000000"/>
                          </a:solidFill>
                          <a:effectLst/>
                          <a:latin typeface="Calibri" panose="020F0502020204030204" pitchFamily="34" charset="0"/>
                        </a:rPr>
                        <a:t>Romeral</a:t>
                      </a:r>
                    </a:p>
                  </a:txBody>
                  <a:tcPr marL="6479" marR="6479" marT="647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dirty="0" err="1">
                          <a:solidFill>
                            <a:srgbClr val="000000"/>
                          </a:solidFill>
                          <a:effectLst/>
                          <a:latin typeface="Calibri" panose="020F0502020204030204" pitchFamily="34" charset="0"/>
                        </a:rPr>
                        <a:t>Morza</a:t>
                      </a:r>
                      <a:endParaRPr lang="es-CL" sz="1050" b="0" i="0" u="none" strike="noStrike" dirty="0">
                        <a:solidFill>
                          <a:srgbClr val="000000"/>
                        </a:solidFill>
                        <a:effectLst/>
                        <a:latin typeface="Calibri" panose="020F0502020204030204" pitchFamily="34" charset="0"/>
                      </a:endParaRPr>
                    </a:p>
                  </a:txBody>
                  <a:tcPr marL="6479" marR="6479" marT="647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a:solidFill>
                            <a:srgbClr val="000000"/>
                          </a:solidFill>
                          <a:effectLst/>
                          <a:latin typeface="Calibri" panose="020F0502020204030204" pitchFamily="34" charset="0"/>
                        </a:rPr>
                        <a:t>26,3</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L" sz="1050" b="0" i="0" u="none" strike="noStrike" dirty="0">
                          <a:solidFill>
                            <a:srgbClr val="000000"/>
                          </a:solidFill>
                          <a:effectLst/>
                          <a:latin typeface="Calibri" panose="020F0502020204030204" pitchFamily="34" charset="0"/>
                        </a:rPr>
                        <a:t>24,5</a:t>
                      </a:r>
                    </a:p>
                  </a:txBody>
                  <a:tcPr marL="6350" marR="6350" marT="635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bl>
          </a:graphicData>
        </a:graphic>
      </p:graphicFrame>
      <p:pic>
        <p:nvPicPr>
          <p:cNvPr id="8" name="Imagen 7" descr="Mapa&#10;&#10;Descripción generada automáticamente">
            <a:extLst>
              <a:ext uri="{FF2B5EF4-FFF2-40B4-BE49-F238E27FC236}">
                <a16:creationId xmlns:a16="http://schemas.microsoft.com/office/drawing/2014/main" xmlns="" id="{097B4144-3778-8F2A-38AA-DB4EC2ADCBBE}"/>
              </a:ext>
            </a:extLst>
          </p:cNvPr>
          <p:cNvPicPr>
            <a:picLocks noChangeAspect="1"/>
          </p:cNvPicPr>
          <p:nvPr/>
        </p:nvPicPr>
        <p:blipFill rotWithShape="1">
          <a:blip r:embed="rId4">
            <a:extLst>
              <a:ext uri="{28A0092B-C50C-407E-A947-70E740481C1C}">
                <a14:useLocalDpi xmlns:a14="http://schemas.microsoft.com/office/drawing/2010/main" val="0"/>
              </a:ext>
            </a:extLst>
          </a:blip>
          <a:srcRect t="4362"/>
          <a:stretch/>
        </p:blipFill>
        <p:spPr>
          <a:xfrm>
            <a:off x="388903" y="695077"/>
            <a:ext cx="3806985" cy="5471345"/>
          </a:xfrm>
          <a:prstGeom prst="rect">
            <a:avLst/>
          </a:prstGeom>
        </p:spPr>
      </p:pic>
    </p:spTree>
    <p:extLst>
      <p:ext uri="{BB962C8B-B14F-4D97-AF65-F5344CB8AC3E}">
        <p14:creationId xmlns:p14="http://schemas.microsoft.com/office/powerpoint/2010/main" val="34844719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4093</TotalTime>
  <Words>1025</Words>
  <Application>Microsoft Office PowerPoint</Application>
  <PresentationFormat>Panorámica</PresentationFormat>
  <Paragraphs>311</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Presentación de PowerPoint</vt:lpstr>
      <vt:lpstr>Acumulación de Grados Día</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KatherineBravo</dc:creator>
  <cp:lastModifiedBy>Cristian Arancibia</cp:lastModifiedBy>
  <cp:revision>233</cp:revision>
  <cp:lastPrinted>2019-12-04T18:55:59Z</cp:lastPrinted>
  <dcterms:created xsi:type="dcterms:W3CDTF">2019-12-03T16:12:05Z</dcterms:created>
  <dcterms:modified xsi:type="dcterms:W3CDTF">2023-01-24T18:53:06Z</dcterms:modified>
</cp:coreProperties>
</file>