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9" r:id="rId5"/>
  </p:sldIdLst>
  <p:sldSz cx="12192000" cy="6858000"/>
  <p:notesSz cx="6950075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sram\Desktop\FDF\Comit&#233;%20Cerezas\Observatorio%20Cerezas\Cerezas%20Tablas%20por%20semana%20-%2022-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800" b="0" i="0" baseline="0">
                <a:effectLst/>
              </a:rPr>
              <a:t>Eventos térmicos semana 3</a:t>
            </a:r>
            <a:endParaRPr lang="es-CL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15705336832895886"/>
          <c:y val="0.24525481189851273"/>
          <c:w val="0.81239107611548556"/>
          <c:h val="0.549752478856809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Eventos!$BI$2</c:f>
              <c:strCache>
                <c:ptCount val="1"/>
                <c:pt idx="0">
                  <c:v>22/23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Eventos!$BH$3:$BH$22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Eventos!$BI$3:$BI$22</c:f>
              <c:numCache>
                <c:formatCode>0.00</c:formatCode>
                <c:ptCount val="2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1</c:v>
                </c:pt>
                <c:pt idx="17">
                  <c:v>3</c:v>
                </c:pt>
                <c:pt idx="18">
                  <c:v>2</c:v>
                </c:pt>
                <c:pt idx="19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EB-4265-9E7A-8295C428D1B0}"/>
            </c:ext>
          </c:extLst>
        </c:ser>
        <c:ser>
          <c:idx val="1"/>
          <c:order val="1"/>
          <c:tx>
            <c:strRef>
              <c:f>Eventos!$BJ$2</c:f>
              <c:strCache>
                <c:ptCount val="1"/>
                <c:pt idx="0">
                  <c:v>21/22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Eventos!$BH$3:$BH$22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Eventos!$BJ$3:$BJ$22</c:f>
              <c:numCache>
                <c:formatCode>0.00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7EB-4265-9E7A-8295C428D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5217408"/>
        <c:axId val="284692536"/>
      </c:barChart>
      <c:catAx>
        <c:axId val="325217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L"/>
                  <a:t>Zona de observación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84692536"/>
        <c:crosses val="autoZero"/>
        <c:auto val="1"/>
        <c:lblAlgn val="ctr"/>
        <c:lblOffset val="100"/>
        <c:noMultiLvlLbl val="0"/>
      </c:catAx>
      <c:valAx>
        <c:axId val="284692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L"/>
                  <a:t>Días (N° Eventos térmicos)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L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52174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466141732283466"/>
          <c:y val="0.13020778652668413"/>
          <c:w val="0.2106771653543307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445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29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61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29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800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8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361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154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361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75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52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75E5-94D9-4519-A79B-0309A0637E88}" type="datetimeFigureOut">
              <a:rPr lang="es-CL" smtClean="0"/>
              <a:t>13-03-2023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18D51-776D-408E-9B2B-F98862B9A2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539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29" y="109182"/>
            <a:ext cx="2075306" cy="106071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169893" y="1465730"/>
            <a:ext cx="104752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6600" b="1" dirty="0"/>
              <a:t>Observatorio Agroclimático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9149" y="164009"/>
            <a:ext cx="2824800" cy="669709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679255" y="2848006"/>
            <a:ext cx="89422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/>
              <a:t>Elaborado por Fundación para el Desarrollo Frutícola para el Comité de Cerezas</a:t>
            </a:r>
          </a:p>
          <a:p>
            <a:pPr algn="ctr"/>
            <a:endParaRPr lang="es-CL" sz="2000" dirty="0"/>
          </a:p>
          <a:p>
            <a:pPr algn="ctr"/>
            <a:r>
              <a:rPr lang="es-CL" sz="2000" b="1" dirty="0"/>
              <a:t>Temporada 2022-2023</a:t>
            </a:r>
          </a:p>
          <a:p>
            <a:pPr algn="ctr"/>
            <a:endParaRPr lang="es-CL" sz="2000" b="1" dirty="0"/>
          </a:p>
          <a:p>
            <a:pPr algn="ctr"/>
            <a:r>
              <a:rPr lang="es-CL" sz="2000" b="1" dirty="0"/>
              <a:t>Semana 03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76530" y="5203202"/>
            <a:ext cx="92896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900" dirty="0"/>
              <a:t>Este informe fue elaborado con la información climática de las principales comunas productoras de cerezas entre la región Metropolitana y la región del Maule, de acuerdo al catastro frutícola de </a:t>
            </a:r>
            <a:r>
              <a:rPr lang="es-CL" sz="900" dirty="0" err="1"/>
              <a:t>Ciren-Odepa</a:t>
            </a:r>
            <a:r>
              <a:rPr lang="es-CL" sz="900" dirty="0"/>
              <a:t> (2019). Para diseñar los mapas se utilizó como referencia las áreas de cobertura climáticas homogéneas establecidas por el Dr. Fernando </a:t>
            </a:r>
            <a:r>
              <a:rPr lang="es-CL" sz="900" dirty="0" err="1"/>
              <a:t>Santibañez</a:t>
            </a:r>
            <a:r>
              <a:rPr lang="es-CL" sz="900" dirty="0"/>
              <a:t>, en el estudio FIA “Estudio de la cobertura actual y futura de la red agroclimática nacional”, 2015.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31941" y="4864648"/>
            <a:ext cx="95787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b="1" dirty="0"/>
              <a:t>Informe elaborado por FDF para socios del comité de cerezas ASOEX. Para consultas dirigirse a kbravo@fdf.cl</a:t>
            </a:r>
          </a:p>
        </p:txBody>
      </p:sp>
    </p:spTree>
    <p:extLst>
      <p:ext uri="{BB962C8B-B14F-4D97-AF65-F5344CB8AC3E}">
        <p14:creationId xmlns:p14="http://schemas.microsoft.com/office/powerpoint/2010/main" val="410821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3257" y="447820"/>
            <a:ext cx="3351330" cy="1338306"/>
          </a:xfrm>
        </p:spPr>
        <p:txBody>
          <a:bodyPr>
            <a:noAutofit/>
          </a:bodyPr>
          <a:lstStyle/>
          <a:p>
            <a:r>
              <a:rPr lang="es-CL" sz="2800" dirty="0"/>
              <a:t>Acumulación de Grados Día</a:t>
            </a:r>
            <a:endParaRPr lang="es-CL" sz="2800" dirty="0">
              <a:solidFill>
                <a:srgbClr val="FF00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695950" y="6195275"/>
            <a:ext cx="38557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/>
              <a:t>Figura 1. </a:t>
            </a:r>
            <a:r>
              <a:rPr lang="es-CL" sz="1100" dirty="0"/>
              <a:t>Acumulación de grados día hasta semana 03 del 2023 en distintas zonas productivas de cerezo, desde la región Metropolitana hasta la región del Maule.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773378" y="578365"/>
            <a:ext cx="41302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/>
              <a:t>Tabla 1. </a:t>
            </a:r>
            <a:r>
              <a:rPr lang="es-CL" sz="1100" dirty="0"/>
              <a:t>Acumulación de grados día hasta semana 03 durante año 2022 y 2023.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7773378" y="6091063"/>
            <a:ext cx="4130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900" b="1" dirty="0"/>
              <a:t>*estación de Agroclima que corresponde a la comuna de acuerdo al área de cobertura climática homogénea  establecida por </a:t>
            </a:r>
            <a:r>
              <a:rPr lang="es-CL" sz="900" b="1" dirty="0" err="1"/>
              <a:t>Santibañez</a:t>
            </a:r>
            <a:r>
              <a:rPr lang="es-CL" sz="900" b="1" dirty="0"/>
              <a:t>.</a:t>
            </a:r>
            <a:endParaRPr lang="es-CL" sz="9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0" y="85922"/>
            <a:ext cx="1105037" cy="56479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2727" y="147739"/>
            <a:ext cx="1816360" cy="430626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76137" y="1574908"/>
            <a:ext cx="31594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dirty="0"/>
              <a:t>Durante esta temporada hay una mayor acumulación de grados días que la temporada anterior, a excepción de la comuna de Las Cabras. Las mayores diferencias se observan en las estaciones de Rapel, Sagrada Familia, </a:t>
            </a:r>
            <a:r>
              <a:rPr lang="es-CL" sz="1600" dirty="0" err="1"/>
              <a:t>Tutuquen</a:t>
            </a:r>
            <a:r>
              <a:rPr lang="es-CL" sz="1600" dirty="0"/>
              <a:t>, Rauco, </a:t>
            </a:r>
            <a:r>
              <a:rPr lang="es-CL" sz="1600" dirty="0" err="1"/>
              <a:t>Lontue</a:t>
            </a:r>
            <a:r>
              <a:rPr lang="es-CL" sz="1600" dirty="0"/>
              <a:t> y </a:t>
            </a:r>
            <a:r>
              <a:rPr lang="es-CL" sz="1600" dirty="0" err="1"/>
              <a:t>Morza</a:t>
            </a:r>
            <a:r>
              <a:rPr lang="es-CL" sz="1600" dirty="0"/>
              <a:t> con más de 80 GD de diferencia (Tabla 1).  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A la semana 3, la mayor acumulación de grados días se presentó en la zona Mostazal y San Vicente de TT con cerca de 1.300  GD. Mientras que las menores acumulaciones se registraron en Molina (Tres Esquinas) con 956,7 GD (Tabla y Figura 1).  </a:t>
            </a:r>
          </a:p>
          <a:p>
            <a:pPr algn="just"/>
            <a:endParaRPr lang="es-CL" sz="16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71595"/>
              </p:ext>
            </p:extLst>
          </p:nvPr>
        </p:nvGraphicFramePr>
        <p:xfrm>
          <a:off x="7819514" y="1008994"/>
          <a:ext cx="4130299" cy="5092457"/>
        </p:xfrm>
        <a:graphic>
          <a:graphicData uri="http://schemas.openxmlformats.org/drawingml/2006/table">
            <a:tbl>
              <a:tblPr/>
              <a:tblGrid>
                <a:gridCol w="487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03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67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29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29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88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Región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Estación de agroclima* 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22/23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21/22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665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Buin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Buin / Huelquen/ Calera de tango 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Paine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Calera de Tango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582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Melipilla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Mallarauco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1036,7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365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Melipilla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1172,6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1138,4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1042,8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449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Chocalan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1116,8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1099,6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6658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Codegua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Graneros / Codegua/          Codegua Norte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1258,6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1230,9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835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Graneros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 Cabras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Rapel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1105,1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Sta. Brisila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1084,6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Mostazal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Mostazal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1301,3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Rengo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Requinoa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1221,2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1172,7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Requinoa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Vicente TT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Vicente TT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1274,8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331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 / El Carmen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1051,3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Fernando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Fernando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1136,5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2115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 / El Carmen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1051,3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56658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Curicó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Sagrada Familia/ Tutuquen / Rauco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Sagrada Familia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Rauco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Molina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Lontue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1097,0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1014,9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Tres Esquinas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956,7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Morza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1048,9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5665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Teno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6449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Romeral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Morza</a:t>
                      </a: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1141,6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1048,9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pic>
        <p:nvPicPr>
          <p:cNvPr id="4" name="Imagen 3" descr="Mapa&#10;&#10;Descripción generada automáticamente">
            <a:extLst>
              <a:ext uri="{FF2B5EF4-FFF2-40B4-BE49-F238E27FC236}">
                <a16:creationId xmlns:a16="http://schemas.microsoft.com/office/drawing/2014/main" xmlns="" id="{6E6326CF-D8F0-9832-2FD9-1C5FDFF60F6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>
          <a:xfrm>
            <a:off x="3402061" y="248477"/>
            <a:ext cx="4351020" cy="594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79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3415437" y="299848"/>
            <a:ext cx="3031254" cy="5570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dirty="0"/>
              <a:t>Estrés térmico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0886" y="5918621"/>
            <a:ext cx="31415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/>
              <a:t>Figura 2. </a:t>
            </a:r>
            <a:r>
              <a:rPr lang="es-CL" sz="1100" dirty="0"/>
              <a:t>Eventos de estrés térmicos acumulados desde octubre hasta la semana 03 del 2023 en distintas zonas productivas de cerezo, desde la región Metropolitana hasta la región del Maule.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485239" y="578365"/>
            <a:ext cx="45638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/>
              <a:t>Tabla 2. </a:t>
            </a:r>
            <a:r>
              <a:rPr lang="es-CL" sz="1100" dirty="0"/>
              <a:t>Número de eventos de estrés térmico acumulados desde octubre a la semana 03 del 2022 y 2023.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7463318" y="6349508"/>
            <a:ext cx="4585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800" b="1" dirty="0"/>
              <a:t>*estación de </a:t>
            </a:r>
            <a:r>
              <a:rPr lang="es-CL" sz="800" b="1" dirty="0" err="1"/>
              <a:t>agroclima</a:t>
            </a:r>
            <a:r>
              <a:rPr lang="es-CL" sz="800" b="1" dirty="0"/>
              <a:t> que corresponde a la comuna de acuerdo al área de cobertura climática homogénea  establecida por </a:t>
            </a:r>
            <a:r>
              <a:rPr lang="es-CL" sz="800" b="1" dirty="0" err="1"/>
              <a:t>Santibañez</a:t>
            </a:r>
            <a:r>
              <a:rPr lang="es-CL" sz="800" b="1" dirty="0"/>
              <a:t>.</a:t>
            </a:r>
            <a:endParaRPr lang="es-CL" sz="8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0" y="85922"/>
            <a:ext cx="1105037" cy="56479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2727" y="147739"/>
            <a:ext cx="1816360" cy="43062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49" y="85922"/>
            <a:ext cx="1105037" cy="564797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4646" y="147739"/>
            <a:ext cx="1816360" cy="430626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3437357" y="800790"/>
            <a:ext cx="393349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/>
              <a:t>Durante la semana 3 (Figura 3) se registró una mayor ocurrencia de eventos térmicos que la temporada anterior (temperaturas &gt;29°C por al menos 5 horas seguidas), siendo Codegua – Graneros las comunas con mayores eventos durante esta semana. En general, todas las zonas en estudio han registrado durante esta temporada una mayor ocurrencia de eventos de estrés térmico, a excepción de la estación Tres Esquinas. La mayor ocurrencia de eventos se observa en Codegua, Graneros, San Vicente TT, Teno y Romeral con más de 30 eventos (Tabla 2 y Figura 2). </a:t>
            </a:r>
          </a:p>
          <a:p>
            <a:pPr algn="just"/>
            <a:endParaRPr lang="es-CL" sz="14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484079" y="6083185"/>
            <a:ext cx="37999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/>
              <a:t>Figura 3. </a:t>
            </a:r>
            <a:r>
              <a:rPr lang="es-CL" sz="1100" dirty="0"/>
              <a:t>Eventos de estrés térmicos registrados en la semana 03 en distintas zonas productivas de cerezo, desde la región Metropolitana hasta la región del Maule. 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526003"/>
              </p:ext>
            </p:extLst>
          </p:nvPr>
        </p:nvGraphicFramePr>
        <p:xfrm>
          <a:off x="7541828" y="1008991"/>
          <a:ext cx="4518218" cy="5250285"/>
        </p:xfrm>
        <a:graphic>
          <a:graphicData uri="http://schemas.openxmlformats.org/drawingml/2006/table">
            <a:tbl>
              <a:tblPr/>
              <a:tblGrid>
                <a:gridCol w="428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0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85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16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61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19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Región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Estación de </a:t>
                      </a:r>
                      <a:r>
                        <a:rPr lang="es-CL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agroclima</a:t>
                      </a:r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36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Buin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Buin / Huelquen/ Calera de tango 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Paine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717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Calera de Tango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727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Melipilla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Mallarauco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396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Melipilla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Chocalan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5504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Codegua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Graneros / Codegua/          Codegua Norte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57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Graneros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 Cabras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Rapel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Sta. Brisila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Mostazal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Mostazal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Rengo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Requinoa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Requinoa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9717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Vicente TT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Vicente TT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717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 / El Carmen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Fernando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Fernando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781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 / El Carmen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5136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Curicó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Sagrada Familia/ Tutuquen / Rauco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202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Sagrada Familia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Rauco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Molina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Lontue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Tres Esquinas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Morza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Teno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513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Romeral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Morza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86" marR="6086" marT="6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xmlns="" id="{5B606563-1322-FDC8-7156-D4115C4CA6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831032"/>
              </p:ext>
            </p:extLst>
          </p:nvPr>
        </p:nvGraphicFramePr>
        <p:xfrm>
          <a:off x="3499291" y="3498574"/>
          <a:ext cx="3964027" cy="2626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7C9DAFE5-6621-AD97-31C1-6EE01F1B714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9" r="9437"/>
          <a:stretch/>
        </p:blipFill>
        <p:spPr>
          <a:xfrm>
            <a:off x="104070" y="1151660"/>
            <a:ext cx="3340344" cy="479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5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520485" y="85922"/>
            <a:ext cx="4209215" cy="482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600" dirty="0"/>
              <a:t>Evapotranspiración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88903" y="6156111"/>
            <a:ext cx="377089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/>
              <a:t>Figura 4. </a:t>
            </a:r>
            <a:r>
              <a:rPr lang="es-CL" sz="1100" dirty="0"/>
              <a:t>Evapotranspiración acumulada durante la semana 03 del 2023 en las distintas zonas productivas de cerezo, desde la región Metropolitana hasta la región del Maule.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430333" y="1529970"/>
            <a:ext cx="69300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b="1" dirty="0"/>
              <a:t>Tabla 3. </a:t>
            </a:r>
            <a:r>
              <a:rPr lang="es-CL" sz="1100" dirty="0"/>
              <a:t>Evapotranspiración acumulada durante la semana 03 (mm/semana) del 2023 y 2022.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430333" y="6498739"/>
            <a:ext cx="72557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800" b="1" dirty="0"/>
              <a:t>*estación de </a:t>
            </a:r>
            <a:r>
              <a:rPr lang="es-CL" sz="800" b="1" dirty="0" err="1"/>
              <a:t>agroclima</a:t>
            </a:r>
            <a:r>
              <a:rPr lang="es-CL" sz="800" b="1" dirty="0"/>
              <a:t> que corresponde a la comuna de acuerdo al área de cobertura climática homogénea  establecida por </a:t>
            </a:r>
            <a:r>
              <a:rPr lang="es-CL" sz="800" b="1" dirty="0" err="1"/>
              <a:t>Santibañez</a:t>
            </a:r>
            <a:r>
              <a:rPr lang="es-CL" sz="800" b="1" dirty="0"/>
              <a:t>. </a:t>
            </a:r>
            <a:endParaRPr lang="es-CL" sz="8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49" y="85922"/>
            <a:ext cx="1105037" cy="56479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4646" y="147739"/>
            <a:ext cx="1816360" cy="430626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4520485" y="647472"/>
            <a:ext cx="75505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/>
              <a:t>En general, durante la semana 03 hubo una menor tasa de evapotranspiración en comparación con la temporada anterior. Las mayores tasas de </a:t>
            </a:r>
            <a:r>
              <a:rPr lang="es-CL" sz="1400" dirty="0" err="1"/>
              <a:t>ETo</a:t>
            </a:r>
            <a:r>
              <a:rPr lang="es-CL" sz="1400" dirty="0"/>
              <a:t> durante la semana 03 se registraron en Rengo y </a:t>
            </a:r>
            <a:r>
              <a:rPr lang="es-CL" sz="1400" dirty="0" err="1"/>
              <a:t>Requinoa</a:t>
            </a:r>
            <a:r>
              <a:rPr lang="es-CL" sz="1400" dirty="0"/>
              <a:t> con 45,5  mm (Figura 4 y Tabla 3).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88060"/>
              </p:ext>
            </p:extLst>
          </p:nvPr>
        </p:nvGraphicFramePr>
        <p:xfrm>
          <a:off x="4545344" y="1825627"/>
          <a:ext cx="7140779" cy="4639065"/>
        </p:xfrm>
        <a:graphic>
          <a:graphicData uri="http://schemas.openxmlformats.org/drawingml/2006/table">
            <a:tbl>
              <a:tblPr/>
              <a:tblGrid>
                <a:gridCol w="5160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7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815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77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77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54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Región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Estación de </a:t>
                      </a:r>
                      <a:r>
                        <a:rPr lang="es-CL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agroclima</a:t>
                      </a:r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44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Buin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Buin / Huelquen/ Calera de tango 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Paine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9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Calera de Tango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99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Melipilla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Mallarauco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Melipilla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Chocalan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5446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Codegua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Graneros / Codegua/ Codegua Norte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202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Graneros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 Cabras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Rapel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Sta. Brisila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Mostazal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Mostazal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Rengo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Requinoa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Requinoa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99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Vicente TT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Vicente TT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324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 / El Carmen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99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Fernando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Fernando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709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Chimbarongo / El Carmen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3544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Curicó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Sagrada Familia/ Tutuquen / Rauco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699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Sagrada Familia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Rauco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Molina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Lontue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699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Tres Esquinas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Morza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Teno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Romeral</a:t>
                      </a: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Morza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9" marR="6479" marT="6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pic>
        <p:nvPicPr>
          <p:cNvPr id="8" name="Imagen 7" descr="Mapa&#10;&#10;Descripción generada automáticamente">
            <a:extLst>
              <a:ext uri="{FF2B5EF4-FFF2-40B4-BE49-F238E27FC236}">
                <a16:creationId xmlns:a16="http://schemas.microsoft.com/office/drawing/2014/main" xmlns="" id="{42DDA3FD-1B60-2EF9-2E5F-0B733CCFFB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50"/>
          <a:stretch/>
        </p:blipFill>
        <p:spPr>
          <a:xfrm>
            <a:off x="136949" y="647471"/>
            <a:ext cx="4113505" cy="550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71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4186</TotalTime>
  <Words>1024</Words>
  <Application>Microsoft Office PowerPoint</Application>
  <PresentationFormat>Panorámica</PresentationFormat>
  <Paragraphs>311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Acumulación de Grados Día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KatherineBravo</dc:creator>
  <cp:lastModifiedBy>Cristian Arancibia</cp:lastModifiedBy>
  <cp:revision>238</cp:revision>
  <cp:lastPrinted>2019-12-04T18:55:59Z</cp:lastPrinted>
  <dcterms:created xsi:type="dcterms:W3CDTF">2019-12-03T16:12:05Z</dcterms:created>
  <dcterms:modified xsi:type="dcterms:W3CDTF">2023-03-13T15:01:34Z</dcterms:modified>
</cp:coreProperties>
</file>